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65"/>
  </p:notesMasterIdLst>
  <p:handoutMasterIdLst>
    <p:handoutMasterId r:id="rId66"/>
  </p:handoutMasterIdLst>
  <p:sldIdLst>
    <p:sldId id="657" r:id="rId2"/>
    <p:sldId id="584" r:id="rId3"/>
    <p:sldId id="660" r:id="rId4"/>
    <p:sldId id="661" r:id="rId5"/>
    <p:sldId id="564" r:id="rId6"/>
    <p:sldId id="575" r:id="rId7"/>
    <p:sldId id="728" r:id="rId8"/>
    <p:sldId id="662" r:id="rId9"/>
    <p:sldId id="658" r:id="rId10"/>
    <p:sldId id="659" r:id="rId11"/>
    <p:sldId id="664" r:id="rId12"/>
    <p:sldId id="585" r:id="rId13"/>
    <p:sldId id="590" r:id="rId14"/>
    <p:sldId id="586" r:id="rId15"/>
    <p:sldId id="587" r:id="rId16"/>
    <p:sldId id="588" r:id="rId17"/>
    <p:sldId id="583" r:id="rId18"/>
    <p:sldId id="589" r:id="rId19"/>
    <p:sldId id="579" r:id="rId20"/>
    <p:sldId id="597" r:id="rId21"/>
    <p:sldId id="593" r:id="rId22"/>
    <p:sldId id="594" r:id="rId23"/>
    <p:sldId id="595" r:id="rId24"/>
    <p:sldId id="596" r:id="rId25"/>
    <p:sldId id="591" r:id="rId26"/>
    <p:sldId id="580" r:id="rId27"/>
    <p:sldId id="642" r:id="rId28"/>
    <p:sldId id="643" r:id="rId29"/>
    <p:sldId id="644" r:id="rId30"/>
    <p:sldId id="645" r:id="rId31"/>
    <p:sldId id="646" r:id="rId32"/>
    <p:sldId id="647" r:id="rId33"/>
    <p:sldId id="648" r:id="rId34"/>
    <p:sldId id="649" r:id="rId35"/>
    <p:sldId id="650" r:id="rId36"/>
    <p:sldId id="651" r:id="rId37"/>
    <p:sldId id="667" r:id="rId38"/>
    <p:sldId id="666" r:id="rId39"/>
    <p:sldId id="620" r:id="rId40"/>
    <p:sldId id="712" r:id="rId41"/>
    <p:sldId id="713" r:id="rId42"/>
    <p:sldId id="714" r:id="rId43"/>
    <p:sldId id="715" r:id="rId44"/>
    <p:sldId id="716" r:id="rId45"/>
    <p:sldId id="717" r:id="rId46"/>
    <p:sldId id="718" r:id="rId47"/>
    <p:sldId id="727" r:id="rId48"/>
    <p:sldId id="719" r:id="rId49"/>
    <p:sldId id="720" r:id="rId50"/>
    <p:sldId id="721" r:id="rId51"/>
    <p:sldId id="722" r:id="rId52"/>
    <p:sldId id="723" r:id="rId53"/>
    <p:sldId id="724" r:id="rId54"/>
    <p:sldId id="636" r:id="rId55"/>
    <p:sldId id="706" r:id="rId56"/>
    <p:sldId id="707" r:id="rId57"/>
    <p:sldId id="708" r:id="rId58"/>
    <p:sldId id="709" r:id="rId59"/>
    <p:sldId id="710" r:id="rId60"/>
    <p:sldId id="711" r:id="rId61"/>
    <p:sldId id="573" r:id="rId62"/>
    <p:sldId id="725" r:id="rId63"/>
    <p:sldId id="726" r:id="rId64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2" autoAdjust="0"/>
    <p:restoredTop sz="89178" autoAdjust="0"/>
  </p:normalViewPr>
  <p:slideViewPr>
    <p:cSldViewPr snapToGrid="0" snapToObjects="1">
      <p:cViewPr varScale="1">
        <p:scale>
          <a:sx n="101" d="100"/>
          <a:sy n="101" d="100"/>
        </p:scale>
        <p:origin x="220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7" d="100"/>
          <a:sy n="137" d="100"/>
        </p:scale>
        <p:origin x="14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51738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8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2A4950B3-23C0-D543-9BCB-1E8210DB5819}" type="datetimeFigureOut">
              <a:rPr kumimoji="1" lang="zh-CN" altLang="en-US" smtClean="0"/>
              <a:t>2017/3/27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658664"/>
            <a:ext cx="4028440" cy="351737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7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3246E04-7969-444B-9FA4-2FC7DB4191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963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51738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8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2D6DC9D9-464E-4E4C-98FD-27902EAB2126}" type="datetimeFigureOut">
              <a:rPr lang="en-US" smtClean="0"/>
              <a:t>3/27/2017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58664"/>
            <a:ext cx="4028440" cy="351737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7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48C960F5-E640-E347-AF6A-175BA37CB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960F5-E640-E347-AF6A-175BA37CB3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18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78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7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81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5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13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73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58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3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62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92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53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7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82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047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26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15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0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29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93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5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42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25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9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232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58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97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0A061C-4F4D-4AFE-A4F7-CACB9098B719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23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5926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BC6151-BAE5-439F-A038-C5D4B8F9A8F4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6700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631580-1BD4-47B9-BB78-FE7764F113DC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62145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C8D6D9-C30F-424F-900F-D61636840F1C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1217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33593D-F418-40FB-9183-D523BCA5FBF6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13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42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C50F3A-8036-4B04-BAC4-BC791A509F90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99680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6F194B-C06D-4D06-B963-8BEFB2A70095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608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6F194B-C06D-4D06-B963-8BEFB2A70095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435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8D8AAD-992F-4FCD-8E73-BD15BCC61946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1214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5E2E29-1637-41B4-AB92-451829600772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31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59286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E26EE9-3AA3-4C79-AAF7-B4247FF393A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5225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9BB966-F5B7-4404-A96F-F8A8B7AD9E18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33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709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87FFDA-1BFA-4D00-B948-C01B308BCB00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42428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FECD1D-046E-48FA-9B61-5A1D4B60AE56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358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699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9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4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03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964484-7C52-43F1-B3E1-473D0E69943B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52238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53CAE3-5BF4-4BD1-A6E6-15D67B2DEB4F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38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95600" y="531813"/>
            <a:ext cx="3505200" cy="2628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30275" y="3328988"/>
            <a:ext cx="7435850" cy="3154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10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4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81" y="5701280"/>
            <a:ext cx="1085438" cy="6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0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5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9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135727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51398" y="151418"/>
            <a:ext cx="7211603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 flipV="1">
            <a:off x="394138" y="920518"/>
            <a:ext cx="8368862" cy="9648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5" y="130208"/>
            <a:ext cx="1085438" cy="6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02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35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3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5" y="130208"/>
            <a:ext cx="1085438" cy="655071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 flipV="1">
            <a:off x="394138" y="895108"/>
            <a:ext cx="8368862" cy="9648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9224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90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Statement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5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Distribution Statement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512FB-F7DB-434E-9809-9B8718BA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1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90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1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9344" y="396815"/>
            <a:ext cx="8165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cs typeface="Times New Roman"/>
              </a:rPr>
              <a:t>Fundamental Limits of Learning: Computation and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6547" y="2507723"/>
            <a:ext cx="343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FunLoL</a:t>
            </a:r>
            <a:r>
              <a:rPr lang="en-US" sz="2400" b="1" dirty="0">
                <a:solidFill>
                  <a:srgbClr val="C00000"/>
                </a:solidFill>
              </a:rPr>
              <a:t> Half-year Meeting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3793" y="3181084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 20-21, 2017</a:t>
            </a:r>
          </a:p>
        </p:txBody>
      </p:sp>
      <p:sp>
        <p:nvSpPr>
          <p:cNvPr id="8" name="Rectangle 7"/>
          <p:cNvSpPr/>
          <p:nvPr/>
        </p:nvSpPr>
        <p:spPr>
          <a:xfrm>
            <a:off x="2873771" y="2012491"/>
            <a:ext cx="3439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Grant No: </a:t>
            </a:r>
            <a:r>
              <a:rPr lang="en-US" sz="2000" dirty="0">
                <a:solidFill>
                  <a:srgbClr val="1A1A1A"/>
                </a:solidFill>
                <a:latin typeface="Times New Roman" charset="0"/>
                <a:ea typeface="Times New Roman" charset="0"/>
                <a:cs typeface="Times New Roman" charset="0"/>
              </a:rPr>
              <a:t>W911NF-16-1-0561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965" y="3760105"/>
            <a:ext cx="8214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Vahid </a:t>
            </a:r>
            <a:r>
              <a:rPr lang="en-US" dirty="0" err="1"/>
              <a:t>Tarokh</a:t>
            </a:r>
            <a:endParaRPr lang="en-US" dirty="0"/>
          </a:p>
          <a:p>
            <a:pPr algn="ctr"/>
            <a:r>
              <a:rPr lang="en-US" dirty="0"/>
              <a:t>Professor of Applied Mathematics</a:t>
            </a:r>
          </a:p>
          <a:p>
            <a:pPr algn="ctr"/>
            <a:r>
              <a:rPr lang="en-US" dirty="0"/>
              <a:t>Harvard University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Joint Effort with Finale </a:t>
            </a:r>
            <a:r>
              <a:rPr lang="en-US" i="1" dirty="0" err="1"/>
              <a:t>Doshi-Valez</a:t>
            </a:r>
            <a:r>
              <a:rPr lang="en-US" i="1" dirty="0"/>
              <a:t>  and  Leslie Valiant </a:t>
            </a:r>
          </a:p>
        </p:txBody>
      </p:sp>
    </p:spTree>
    <p:extLst>
      <p:ext uri="{BB962C8B-B14F-4D97-AF65-F5344CB8AC3E}">
        <p14:creationId xmlns:p14="http://schemas.microsoft.com/office/powerpoint/2010/main" val="683997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10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01375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Experiment 1</a:t>
            </a:r>
            <a:endParaRPr lang="en-US" altLang="zh-CN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6221944"/>
            <a:ext cx="32877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Probability of correct selection </a:t>
            </a:r>
          </a:p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(with one standard error confidence)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5013789" y="6221943"/>
            <a:ext cx="3288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Average selected order </a:t>
            </a:r>
          </a:p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(with one standard error confidence)</a:t>
            </a:r>
            <a:endParaRPr lang="en-US" sz="1600" dirty="0"/>
          </a:p>
        </p:txBody>
      </p:sp>
      <p:sp>
        <p:nvSpPr>
          <p:cNvPr id="13" name="Content Placeholder 5"/>
          <p:cNvSpPr>
            <a:spLocks noGrp="1"/>
          </p:cNvSpPr>
          <p:nvPr>
            <p:ph sz="half" idx="4294967295"/>
          </p:nvPr>
        </p:nvSpPr>
        <p:spPr>
          <a:xfrm>
            <a:off x="356721" y="857838"/>
            <a:ext cx="8602344" cy="145244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Experiment: selecting the true autoregressive (AR) order from AR class of orders 1,</a:t>
            </a:r>
            <a:r>
              <a:rPr lang="is-IS" sz="1800" dirty="0">
                <a:latin typeface="Times New Roman" charset="0"/>
                <a:ea typeface="Times New Roman" charset="0"/>
                <a:cs typeface="Times New Roman" charset="0"/>
              </a:rPr>
              <a:t>…,10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Measure of LOL is the conditional mutual information </a:t>
            </a:r>
            <a:endParaRPr lang="en-US" sz="16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true order is 3, sample size range from 20 to 400</a:t>
            </a:r>
          </a:p>
          <a:p>
            <a:pPr lvl="1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Noise are </a:t>
            </a: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i.i.d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. standard </a:t>
            </a:r>
            <a:r>
              <a:rPr lang="en-US" sz="1600" b="1" dirty="0" err="1">
                <a:latin typeface="Times New Roman" charset="0"/>
                <a:ea typeface="Times New Roman" charset="0"/>
                <a:cs typeface="Times New Roman" charset="0"/>
              </a:rPr>
              <a:t>Laplacian</a:t>
            </a:r>
            <a:endParaRPr lang="en-US" sz="1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5" y="2051640"/>
            <a:ext cx="7600949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269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11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097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de-DE" sz="3200" dirty="0">
                <a:latin typeface="Times New Roman" charset="0"/>
                <a:ea typeface="Times New Roman" charset="0"/>
                <a:cs typeface="Times New Roman" charset="0"/>
              </a:rPr>
              <a:t>Limit </a:t>
            </a:r>
            <a:r>
              <a:rPr lang="de-DE" sz="3200" dirty="0" err="1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de-DE" sz="3200" dirty="0">
                <a:latin typeface="Times New Roman" charset="0"/>
                <a:ea typeface="Times New Roman" charset="0"/>
                <a:cs typeface="Times New Roman" charset="0"/>
              </a:rPr>
              <a:t>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333375" y="936621"/>
                <a:ext cx="8574039" cy="578485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  <a:ea typeface="Times New Roman" charset="0"/>
                        <a:cs typeface="Times New Roman" charset="0"/>
                      </a:rPr>
                      <m:t>For</m:t>
                    </m:r>
                    <m:r>
                      <a:rPr lang="en-US" dirty="0">
                        <a:latin typeface="Cambria Math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2000" dirty="0" err="1">
                    <a:latin typeface="Times New Roman" charset="0"/>
                    <a:ea typeface="Times New Roman" charset="0"/>
                    <a:cs typeface="Times New Roman" charset="0"/>
                  </a:rPr>
                  <a:t>i.i.d</a:t>
                </a: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. data, when  </a:t>
                </a:r>
              </a:p>
              <a:p>
                <a:pPr marL="457200" lvl="1" indent="0">
                  <a:buNone/>
                </a:pPr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US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 is the negative log of the</a:t>
                </a:r>
                <a:r>
                  <a:rPr lang="en-US" b="1" i="1" dirty="0">
                    <a:latin typeface="Times New Roman" charset="0"/>
                    <a:ea typeface="Times New Roman" charset="0"/>
                    <a:cs typeface="Times New Roman" charset="0"/>
                  </a:rPr>
                  <a:t> out of-sample prediction error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…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Θ</m:t>
                    </m:r>
                    <m:r>
                      <a:rPr lang="en-US" b="0" i="0" dirty="0" smtClean="0">
                        <a:latin typeface="Cambria Math"/>
                        <a:ea typeface="Times New Roman" charset="0"/>
                        <a:cs typeface="Times New Roman" charset="0"/>
                      </a:rPr>
                      <m:t>   </m:t>
                    </m:r>
                  </m:oMath>
                </a14:m>
                <a:endParaRPr lang="en-US" b="0" i="0" dirty="0">
                  <a:latin typeface="Cambria Math"/>
                  <a:ea typeface="Times New Roman" charset="0"/>
                  <a:cs typeface="Times New Roman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Θ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𝑑</m:t>
                    </m:r>
                    <m:r>
                      <a:rPr lang="en-US">
                        <a:latin typeface="Cambria Math"/>
                        <a:ea typeface="Times New Roman" charset="0"/>
                        <a:cs typeface="Times New Roman" charset="0"/>
                      </a:rPr>
                      <m:t>,  </m:t>
                    </m:r>
                  </m:oMath>
                </a14:m>
                <a:endParaRPr lang="en-US" i="1" dirty="0"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𝑈</m:t>
                    </m:r>
                    <m:r>
                      <a:rPr lang="de-DE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Θ</m:t>
                    </m:r>
                    <m:r>
                      <a:rPr lang="de-DE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|</m:t>
                    </m:r>
                    <m:sSub>
                      <m:sSubPr>
                        <m:ctrlPr>
                          <a:rPr lang="de-DE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de-DE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de-DE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de-DE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⋯, </m:t>
                    </m:r>
                    <m:sSub>
                      <m:sSubPr>
                        <m:ctrlPr>
                          <a:rPr lang="de-DE" i="1" dirty="0" err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de-DE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de-DE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r>
                      <a:rPr lang="de-DE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) </m:t>
                    </m:r>
                  </m:oMath>
                </a14:m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 is the squared error weighted by the Fisher information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en-US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b="1" dirty="0" err="1">
                    <a:latin typeface="Times New Roman" charset="0"/>
                    <a:ea typeface="Times New Roman" charset="0"/>
                    <a:cs typeface="Times New Roman" charset="0"/>
                  </a:rPr>
                  <a:t>LoL</a:t>
                </a:r>
                <a:r>
                  <a:rPr lang="en-US" b="1" dirty="0">
                    <a:latin typeface="Times New Roman" charset="0"/>
                    <a:ea typeface="Times New Roman" charset="0"/>
                    <a:cs typeface="Times New Roman" charset="0"/>
                  </a:rPr>
                  <a:t>-inspired model selection penalty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gives</a:t>
                </a:r>
                <a:r>
                  <a:rPr lang="en-US" b="1" dirty="0">
                    <a:latin typeface="Times New Roman" charset="0"/>
                    <a:ea typeface="Times New Roman" charset="0"/>
                    <a:cs typeface="Times New Roman" charset="0"/>
                  </a:rPr>
                  <a:t>:</a:t>
                </a:r>
              </a:p>
              <a:p>
                <a:pPr marL="457200" lvl="1" indent="0">
                  <a:buNone/>
                </a:pPr>
                <a:endParaRPr lang="en-US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2"/>
                <a:r>
                  <a:rPr lang="en-US" i="1" dirty="0">
                    <a:latin typeface="Times New Roman" charset="0"/>
                    <a:ea typeface="Times New Roman" charset="0"/>
                    <a:cs typeface="Times New Roman" charset="0"/>
                  </a:rPr>
                  <a:t>AIC: </a:t>
                </a:r>
                <a:r>
                  <a:rPr lang="en-US" i="1" dirty="0" err="1">
                    <a:latin typeface="Times New Roman" charset="0"/>
                    <a:ea typeface="Times New Roman" charset="0"/>
                    <a:cs typeface="Times New Roman" charset="0"/>
                  </a:rPr>
                  <a:t>Akaike</a:t>
                </a:r>
                <a:r>
                  <a:rPr lang="en-US" i="1" dirty="0">
                    <a:latin typeface="Times New Roman" charset="0"/>
                    <a:ea typeface="Times New Roman" charset="0"/>
                    <a:cs typeface="Times New Roman" charset="0"/>
                  </a:rPr>
                  <a:t> information criterion</a:t>
                </a:r>
              </a:p>
              <a:p>
                <a:pPr lvl="2"/>
                <a:r>
                  <a:rPr lang="en-US" i="1" dirty="0">
                    <a:latin typeface="Times New Roman" charset="0"/>
                    <a:ea typeface="Times New Roman" charset="0"/>
                    <a:cs typeface="Times New Roman" charset="0"/>
                  </a:rPr>
                  <a:t>TIC: Takeuchi information criterion </a:t>
                </a:r>
              </a:p>
              <a:p>
                <a:pPr marL="914400" lvl="2" indent="0">
                  <a:buNone/>
                </a:pP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depending on the objective of learning.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333375" y="936621"/>
                <a:ext cx="8574039" cy="5784855"/>
              </a:xfrm>
              <a:prstGeom prst="rect">
                <a:avLst/>
              </a:prstGeom>
              <a:blipFill rotWithShape="0">
                <a:blip r:embed="rId3"/>
                <a:stretch>
                  <a:fillRect t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8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12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2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Limit of Learning: </a:t>
            </a:r>
            <a:r>
              <a:rPr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mis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-specified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333375" y="891822"/>
                <a:ext cx="8574039" cy="578485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buFont typeface="Wingdings" charset="2"/>
                  <a:buChar char="q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We have proved that the (generalized) TIC selects the model with loss approaching the optimal loss offered by a model class  (under some conditions)</a:t>
                </a:r>
              </a:p>
              <a:p>
                <a:pPr>
                  <a:buFont typeface="Wingdings" charset="2"/>
                  <a:buChar char="q"/>
                </a:pPr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Under the assumptions that data are </a:t>
                </a:r>
                <a:r>
                  <a:rPr lang="en-US" sz="1800" dirty="0" err="1">
                    <a:latin typeface="Times New Roman" charset="0"/>
                    <a:ea typeface="Times New Roman" charset="0"/>
                    <a:cs typeface="Times New Roman" charset="0"/>
                  </a:rPr>
                  <a:t>i.i.d</a:t>
                </a: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. and model class is </a:t>
                </a:r>
                <a:r>
                  <a:rPr lang="en-US" sz="1800" dirty="0" err="1">
                    <a:latin typeface="Times New Roman" charset="0"/>
                    <a:ea typeface="Times New Roman" charset="0"/>
                    <a:cs typeface="Times New Roman" charset="0"/>
                  </a:rPr>
                  <a:t>mis</a:t>
                </a: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-specified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𝒛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𝑖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=1,…,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are the observed data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A set of postulated candidate models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{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𝛼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: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𝛼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∈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𝒜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}</m:t>
                    </m:r>
                  </m:oMath>
                </a14:m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Selection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that approaches the optimal predictive loss (given some loss function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𝓁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sz="1800" b="1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𝒛</m:t>
                    </m:r>
                    <m:r>
                      <a:rPr lang="en-US" sz="1800" b="1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r>
                      <a:rPr lang="en-US" sz="1800" b="1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𝜽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), in the sense that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𝓁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𝒚</m:t>
                            </m:r>
                            <m:r>
                              <a:rPr lang="en-US" sz="18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𝜽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num>
                      <m:den>
                        <m:r>
                          <a:rPr lang="en-US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US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𝓁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𝒛</m:t>
                            </m:r>
                            <m:r>
                              <a:rPr lang="en-US" sz="18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𝜽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→1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in probability as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→∞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,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𝜽</m:t>
                        </m:r>
                      </m:e>
                    </m:acc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𝛼</m:t>
                        </m:r>
                      </m:e>
                    </m:acc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is the estimated parameter under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denotes the    expectation with respect to the true data generating process</a:t>
                </a:r>
              </a:p>
              <a:p>
                <a:pPr marL="457200" lvl="1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charset="2"/>
                  <a:buChar char="q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We will apply the above theory to sequential model expansion in order to numerically compute </a:t>
                </a:r>
                <a:r>
                  <a:rPr lang="en-US" sz="2000" dirty="0" err="1">
                    <a:latin typeface="Times New Roman" charset="0"/>
                    <a:ea typeface="Times New Roman" charset="0"/>
                    <a:cs typeface="Times New Roman" charset="0"/>
                  </a:rPr>
                  <a:t>LoL</a:t>
                </a: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with a constructive algorithm (in later slides).</a:t>
                </a:r>
              </a:p>
              <a:p>
                <a:pPr marL="0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333375" y="891822"/>
                <a:ext cx="8574039" cy="5784855"/>
              </a:xfrm>
              <a:prstGeom prst="rect">
                <a:avLst/>
              </a:prstGeom>
              <a:blipFill rotWithShape="1">
                <a:blip r:embed="rId3"/>
                <a:stretch>
                  <a:fillRect l="-640" t="-1054" r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83987" y="4710312"/>
                <a:ext cx="7914556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lvl="1" algn="ctr"/>
                <a:r>
                  <a:rPr lang="en-US" sz="2000" b="1" dirty="0">
                    <a:latin typeface="Times New Roman" charset="0"/>
                    <a:ea typeface="Times New Roman" charset="0"/>
                    <a:cs typeface="Times New Roman" charset="0"/>
                  </a:rPr>
                  <a:t>LoL</a:t>
                </a: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= Reduction in log(Optimal Predictive loss) when revealing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000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sz="2000" i="1" dirty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87" y="4710312"/>
                <a:ext cx="7914556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5970" b="-253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420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13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0" y="161586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Optimal Predictive Loss from TIC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0947" y="1003300"/>
            <a:ext cx="332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Algorithmic description </a:t>
            </a:r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(TIC)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9799" y="1495737"/>
            <a:ext cx="7557025" cy="4059941"/>
            <a:chOff x="659799" y="1495737"/>
            <a:chExt cx="7557025" cy="4059941"/>
          </a:xfrm>
        </p:grpSpPr>
        <p:grpSp>
          <p:nvGrpSpPr>
            <p:cNvPr id="11" name="Group 10"/>
            <p:cNvGrpSpPr/>
            <p:nvPr/>
          </p:nvGrpSpPr>
          <p:grpSpPr>
            <a:xfrm>
              <a:off x="659799" y="1495737"/>
              <a:ext cx="7557025" cy="4059941"/>
              <a:chOff x="419100" y="3024047"/>
              <a:chExt cx="6870023" cy="369085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100" y="3024047"/>
                <a:ext cx="6870023" cy="3690855"/>
              </a:xfrm>
              <a:prstGeom prst="rect">
                <a:avLst/>
              </a:prstGeom>
            </p:spPr>
          </p:pic>
          <p:sp>
            <p:nvSpPr>
              <p:cNvPr id="8" name="Oval 7"/>
              <p:cNvSpPr/>
              <p:nvPr/>
            </p:nvSpPr>
            <p:spPr>
              <a:xfrm>
                <a:off x="4195158" y="5230366"/>
                <a:ext cx="1598235" cy="708471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6924" y="2559050"/>
              <a:ext cx="469900" cy="2635250"/>
            </a:xfrm>
            <a:prstGeom prst="rect">
              <a:avLst/>
            </a:prstGeom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6122828" y="3876675"/>
            <a:ext cx="747872" cy="55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6101" y="3657600"/>
            <a:ext cx="5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TIC</a:t>
            </a:r>
          </a:p>
        </p:txBody>
      </p:sp>
    </p:spTree>
    <p:extLst>
      <p:ext uri="{BB962C8B-B14F-4D97-AF65-F5344CB8AC3E}">
        <p14:creationId xmlns:p14="http://schemas.microsoft.com/office/powerpoint/2010/main" val="135432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14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01373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Asymptotic Efficiency of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The (Generalized) TIC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947" y="86659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Notation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5" y="1608740"/>
            <a:ext cx="8312727" cy="43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9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15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0273" y="918628"/>
            <a:ext cx="309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charset="0"/>
                <a:ea typeface="Times New Roman" charset="0"/>
                <a:cs typeface="Times New Roman" charset="0"/>
              </a:rPr>
              <a:t>Performance Analysis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11647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Asymptotic Efficiency of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The (Generalized) TIC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24" y="1525206"/>
            <a:ext cx="7557025" cy="47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2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4" y="1338454"/>
            <a:ext cx="8312727" cy="53141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16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947" y="946391"/>
            <a:ext cx="2833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Performance Analysis</a:t>
            </a:r>
          </a:p>
          <a:p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511649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Asymptotic Efficiency of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The (Generalized) TIC</a:t>
            </a:r>
            <a:endParaRPr lang="en-US" altLang="zh-CN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2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17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11649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Limit of Learning in General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333375" y="891822"/>
            <a:ext cx="8574039" cy="57848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What if the data are not </a:t>
            </a:r>
            <a:r>
              <a:rPr lang="en-US" sz="2000" dirty="0" err="1">
                <a:latin typeface="Times New Roman" charset="0"/>
                <a:ea typeface="Times New Roman" charset="0"/>
                <a:cs typeface="Times New Roman" charset="0"/>
              </a:rPr>
              <a:t>i.i.d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.?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Asymptotic performance of AIC, BIC, TIC etc. are not fully justified </a:t>
            </a:r>
          </a:p>
          <a:p>
            <a:pPr>
              <a:buFont typeface="Wingdings" charset="2"/>
              <a:buChar char="q"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In general, suppose some data is given, how to compute the limit of learning?</a:t>
            </a:r>
          </a:p>
          <a:p>
            <a:pPr>
              <a:buFont typeface="Wingdings" charset="2"/>
              <a:buChar char="q"/>
            </a:pPr>
            <a:endParaRPr lang="en-US" sz="2000" b="1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Some assumptions are necessary, about 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Existing knowledge 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Form of  U( )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Dependency structure 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Space of parameters / functions</a:t>
            </a:r>
          </a:p>
          <a:p>
            <a:pPr lvl="1">
              <a:buFont typeface="Arial" charset="0"/>
              <a:buChar char="•"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28600" lvl="1">
              <a:spcBef>
                <a:spcPts val="1000"/>
              </a:spcBef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General LOL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Given a parametric class </a:t>
            </a:r>
          </a:p>
          <a:p>
            <a:pPr lvl="2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Well-specified: select the right model (vanishing LOL)</a:t>
            </a:r>
          </a:p>
          <a:p>
            <a:pPr lvl="2">
              <a:buFont typeface="Arial" charset="0"/>
              <a:buChar char="•"/>
            </a:pP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Mis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-specified: select the best model offered by the class (in terms of LOL)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Not given a parametric class (subject of current research)</a:t>
            </a:r>
            <a:endParaRPr lang="en-US" sz="1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9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18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01375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Using Surrogates</a:t>
            </a:r>
            <a:endParaRPr lang="en-US" altLang="zh-CN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333375" y="891822"/>
            <a:ext cx="8574039" cy="57848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lvl="1">
              <a:spcBef>
                <a:spcPts val="1000"/>
              </a:spcBef>
              <a:buFont typeface="Wingdings" charset="2"/>
              <a:buChar char="q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Example of surrogates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(for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approximating LOL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Use cross-validation as a surrogate to approximate the prediction loss 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A family of distributions specified for various dimensions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Generate reference curve to switch between different models / dimensions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Supervisors’ knowledge can accelerate learning  </a:t>
            </a:r>
          </a:p>
          <a:p>
            <a:pPr lvl="1">
              <a:buFont typeface="Arial" charset="0"/>
              <a:buChar char="•"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Reference distribution of gains numerically computed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Draw uniform samples and compute the distribution of overfitting /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underfitting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gains, given a parameter space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Numerically compute the gain of moving across dimensions</a:t>
            </a:r>
          </a:p>
          <a:p>
            <a:pPr lvl="1">
              <a:buFont typeface="Arial" charset="0"/>
              <a:buChar char="•"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04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19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01373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Covering Technique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33574" y="1211077"/>
                <a:ext cx="8574039" cy="578485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buFont typeface="Wingdings" charset="2"/>
                  <a:buChar char="q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What if the model class is not given in a parametric form?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-cover the parameter / function space, which is a subset of a compact space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Design appropriately vanishing rate of</a:t>
                </a:r>
                <a:r>
                  <a:rPr lang="zh-CN" alt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as sample size increases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Learn from different experts and spaces (ongoing work)</a:t>
                </a:r>
              </a:p>
              <a:p>
                <a:pPr marL="457200" lvl="1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charset="2"/>
                  <a:buChar char="q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 A demonstration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-covering technique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Note that the expert can refer to either “parameter neighborhoods” and/or “model dimensions”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𝜀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-covering to the parameter space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Establish a one to one relationship between expert learning (learning theory) and sequential prediction </a:t>
                </a:r>
              </a:p>
              <a:p>
                <a:pPr lvl="1">
                  <a:buFont typeface="Arial" charset="0"/>
                  <a:buChar char="•"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charset="2"/>
                  <a:buChar char="q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Experimental example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The experiment aimed to predict the next data at each time from true model: 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sz="180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1800">
                        <a:latin typeface="Cambria Math" charset="0"/>
                        <a:ea typeface="Times New Roman" charset="0"/>
                        <a:cs typeface="Times New Roman" charset="0"/>
                      </a:rPr>
                      <m:t>∼</m:t>
                    </m:r>
                    <m:r>
                      <a:rPr lang="en-US" sz="1800">
                        <a:latin typeface="Cambria Math" charset="0"/>
                        <a:ea typeface="Times New Roman" charset="0"/>
                        <a:cs typeface="Times New Roman" charset="0"/>
                      </a:rPr>
                      <m:t>𝑁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, with parameter space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–10,10</m:t>
                        </m:r>
                      </m:e>
                    </m:d>
                  </m:oMath>
                </a14:m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𝜇</m:t>
                        </m:r>
                      </m:e>
                      <m:sub>
                        <m:r>
                          <a:rPr lang="en-US" sz="180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consists of two segments: a quadratic trend followed by a cosine pattern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33574" y="1211077"/>
                <a:ext cx="8574039" cy="5784855"/>
              </a:xfrm>
              <a:prstGeom prst="rect">
                <a:avLst/>
              </a:prstGeom>
              <a:blipFill rotWithShape="0">
                <a:blip r:embed="rId3"/>
                <a:stretch>
                  <a:fillRect l="-640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650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2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01375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Outline of Key Findings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4294967295"/>
          </p:nvPr>
        </p:nvSpPr>
        <p:spPr>
          <a:xfrm>
            <a:off x="417899" y="856532"/>
            <a:ext cx="8574039" cy="58649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Definition of the limit of learning for vector-time series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Shannon like formula for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in well-specified parametric cases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Numerical algorithms and software for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computation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Relationship with model selection 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-inspired model selection penalty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Proof of consistency in well-specified cases</a:t>
            </a:r>
          </a:p>
          <a:p>
            <a:pPr lvl="2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Superior performance for small amount of data.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Generalization of TIC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Proof of the asymptotic efficiency of generalized TIC</a:t>
            </a:r>
          </a:p>
          <a:p>
            <a:pPr lvl="1"/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LoL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in </a:t>
            </a: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mis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-specified scenarios</a:t>
            </a: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Surrogates of the limit of learning for arbitrary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 Computation algorithms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Online implementation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Non-identifiability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Limits of Learning in cognitive setting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Future work </a:t>
            </a:r>
          </a:p>
        </p:txBody>
      </p:sp>
    </p:spTree>
    <p:extLst>
      <p:ext uri="{BB962C8B-B14F-4D97-AF65-F5344CB8AC3E}">
        <p14:creationId xmlns:p14="http://schemas.microsoft.com/office/powerpoint/2010/main" val="471965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20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3"/>
              <p:cNvSpPr txBox="1">
                <a:spLocks/>
              </p:cNvSpPr>
              <p:nvPr/>
            </p:nvSpPr>
            <p:spPr>
              <a:xfrm>
                <a:off x="1501375" y="132289"/>
                <a:ext cx="7347191" cy="6126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400" b="0" kern="120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defTabSz="914400">
                  <a:lnSpc>
                    <a:spcPct val="90000"/>
                  </a:lnSpc>
                </a:pPr>
                <a:r>
                  <a:rPr lang="en-US" sz="3200" dirty="0">
                    <a:latin typeface="Times New Roman" charset="0"/>
                    <a:ea typeface="Times New Roman" charset="0"/>
                    <a:cs typeface="Times New Roman" charset="0"/>
                  </a:rPr>
                  <a:t>Demonstration of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Times New Roman" charset="0"/>
                    <a:ea typeface="Times New Roman" charset="0"/>
                    <a:cs typeface="Times New Roman" charset="0"/>
                  </a:rPr>
                  <a:t>-covering technique</a:t>
                </a:r>
                <a:endParaRPr lang="en-US" altLang="zh-CN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Tit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75" y="132289"/>
                <a:ext cx="7347191" cy="612648"/>
              </a:xfrm>
              <a:prstGeom prst="rect">
                <a:avLst/>
              </a:prstGeom>
              <a:blipFill rotWithShape="0">
                <a:blip r:embed="rId5"/>
                <a:stretch>
                  <a:fillRect l="-2073" t="-16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_da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48728" y="1073764"/>
            <a:ext cx="5161550" cy="38711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0947" y="4944925"/>
            <a:ext cx="84528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predictive distribution on the parameter space at each time step, along with the true time-varying parameters (in blue line)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observed data (in black dash), together with the time-varying parameters and our predicted expectation (in red lines)</a:t>
            </a:r>
          </a:p>
        </p:txBody>
      </p:sp>
    </p:spTree>
    <p:extLst>
      <p:ext uri="{BB962C8B-B14F-4D97-AF65-F5344CB8AC3E}">
        <p14:creationId xmlns:p14="http://schemas.microsoft.com/office/powerpoint/2010/main" val="7090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978040"/>
            <a:ext cx="8312727" cy="2986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ctrTitle"/>
              </p:nvPr>
            </p:nvSpPr>
            <p:spPr>
              <a:xfrm>
                <a:off x="1489754" y="151418"/>
                <a:ext cx="7211603" cy="6126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latin typeface="Times New Roman" charset="0"/>
                    <a:ea typeface="Times New Roman" charset="0"/>
                    <a:cs typeface="Times New Roman" charset="0"/>
                  </a:rPr>
                  <a:t>Demonstration of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Times New Roman" charset="0"/>
                    <a:ea typeface="Times New Roman" charset="0"/>
                    <a:cs typeface="Times New Roman" charset="0"/>
                  </a:rPr>
                  <a:t>-covering technique</a:t>
                </a: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489754" y="151418"/>
                <a:ext cx="7211603" cy="612648"/>
              </a:xfrm>
              <a:blipFill rotWithShape="0">
                <a:blip r:embed="rId3"/>
                <a:stretch>
                  <a:fillRect l="-2113" t="-15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083" y="1077689"/>
            <a:ext cx="121418" cy="163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5637" y="4058541"/>
                <a:ext cx="7626613" cy="2608973"/>
              </a:xfrm>
            </p:spPr>
            <p:txBody>
              <a:bodyPr/>
              <a:lstStyle/>
              <a:p>
                <a:pPr>
                  <a:buFont typeface="Wingdings" charset="2"/>
                  <a:buChar char="q"/>
                </a:pP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Three types of expert flow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   (a)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p>
                    </m:sSup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: 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(time-invariant parameter)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   (b)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,+</m:t>
                        </m:r>
                      </m:sup>
                    </m:sSup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: 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 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(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𝑚𝑜𝑑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𝜀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(time-varying parameters, slope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𝑘</m:t>
                    </m:r>
                    <m:r>
                      <a:rPr lang="en-US" sz="1600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𝜀</m:t>
                    </m:r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   (c)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,−</m:t>
                        </m:r>
                      </m:sup>
                    </m:sSup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: 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− 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𝑘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(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𝑚𝑜𝑑</m:t>
                        </m:r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𝜀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(time-varying parameters, slope </a:t>
                </a: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</m:t>
                    </m:r>
                    <m:r>
                      <a:rPr lang="en-US" sz="16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𝑘</m:t>
                    </m:r>
                    <m:r>
                      <a:rPr lang="en-US" sz="16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𝜀</m:t>
                    </m:r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𝑘</m:t>
                    </m:r>
                    <m:r>
                      <a:rPr lang="en-US" sz="16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=1,2,…,⌊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𝑁</m:t>
                        </m:r>
                      </m:e>
                      <m:sub>
                        <m:r>
                          <a:rPr lang="en-US" sz="16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𝜀</m:t>
                        </m:r>
                      </m:sub>
                    </m:sSub>
                    <m:r>
                      <a:rPr lang="en-US" sz="1600" b="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/2⌋</m:t>
                    </m:r>
                  </m:oMath>
                </a14:m>
                <a:endParaRPr 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5637" y="4058541"/>
                <a:ext cx="7626613" cy="2608973"/>
              </a:xfrm>
              <a:blipFill rotWithShape="0">
                <a:blip r:embed="rId5"/>
                <a:stretch>
                  <a:fillRect l="-480" t="-2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978" y="5614742"/>
            <a:ext cx="2520667" cy="12226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81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3434653"/>
            <a:ext cx="8312727" cy="33414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09" y="2059842"/>
            <a:ext cx="8312727" cy="123609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22982" y="870857"/>
            <a:ext cx="8305800" cy="533400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We prove under reasonable assumptions that  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The oracle prediction loss is achieved when the true parameters are known </a:t>
            </a:r>
          </a:p>
          <a:p>
            <a:pPr lvl="1">
              <a:buFont typeface="Arial" charset="0"/>
              <a:buChar char="•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Our composite score achieves the oracle for sufficiently long time almost surely</a:t>
            </a:r>
          </a:p>
          <a:p>
            <a:pPr marL="0" indent="0">
              <a:buNone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ctrTitle"/>
              </p:nvPr>
            </p:nvSpPr>
            <p:spPr>
              <a:xfrm>
                <a:off x="1500028" y="151418"/>
                <a:ext cx="7211603" cy="6126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latin typeface="Times New Roman" charset="0"/>
                    <a:ea typeface="Times New Roman" charset="0"/>
                    <a:cs typeface="Times New Roman" charset="0"/>
                  </a:rPr>
                  <a:t>Demonstration of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Times New Roman" charset="0"/>
                    <a:ea typeface="Times New Roman" charset="0"/>
                    <a:cs typeface="Times New Roman" charset="0"/>
                  </a:rPr>
                  <a:t>-covering technique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00028" y="151418"/>
                <a:ext cx="7211603" cy="612648"/>
              </a:xfrm>
              <a:blipFill rotWithShape="0">
                <a:blip r:embed="rId4"/>
                <a:stretch>
                  <a:fillRect l="-2113" t="-14000" b="-2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384" y="2609465"/>
            <a:ext cx="6223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384" y="5060400"/>
            <a:ext cx="622300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482" y="6138183"/>
            <a:ext cx="6223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474" y="2051448"/>
            <a:ext cx="217414" cy="1796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3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138863"/>
            <a:ext cx="8312727" cy="4580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ctrTitle"/>
              </p:nvPr>
            </p:nvSpPr>
            <p:spPr>
              <a:xfrm>
                <a:off x="1479480" y="151418"/>
                <a:ext cx="7211603" cy="6126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latin typeface="Times New Roman" charset="0"/>
                    <a:ea typeface="Times New Roman" charset="0"/>
                    <a:cs typeface="Times New Roman" charset="0"/>
                  </a:rPr>
                  <a:t>Demonstration of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Times New Roman" charset="0"/>
                    <a:ea typeface="Times New Roman" charset="0"/>
                    <a:cs typeface="Times New Roman" charset="0"/>
                  </a:rPr>
                  <a:t>-covering technique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479480" y="151418"/>
                <a:ext cx="7211603" cy="612648"/>
              </a:xfrm>
              <a:blipFill rotWithShape="0">
                <a:blip r:embed="rId3"/>
                <a:stretch>
                  <a:fillRect l="-2198" t="-14000" b="-2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036" y="2250622"/>
            <a:ext cx="622300" cy="419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036" y="4961165"/>
            <a:ext cx="622300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078" y="3162299"/>
            <a:ext cx="6223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409" y="1303565"/>
            <a:ext cx="622300" cy="2484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073" y="4959470"/>
            <a:ext cx="622300" cy="62456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54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135795"/>
            <a:ext cx="8312727" cy="4820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ctrTitle"/>
              </p:nvPr>
            </p:nvSpPr>
            <p:spPr>
              <a:xfrm>
                <a:off x="1479480" y="151418"/>
                <a:ext cx="7211603" cy="61264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latin typeface="Times New Roman" charset="0"/>
                    <a:ea typeface="Times New Roman" charset="0"/>
                    <a:cs typeface="Times New Roman" charset="0"/>
                  </a:rPr>
                  <a:t>Demonstration of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𝜖</m:t>
                    </m:r>
                  </m:oMath>
                </a14:m>
                <a:r>
                  <a:rPr lang="en-US" sz="3200" dirty="0">
                    <a:latin typeface="Times New Roman" charset="0"/>
                    <a:ea typeface="Times New Roman" charset="0"/>
                    <a:cs typeface="Times New Roman" charset="0"/>
                  </a:rPr>
                  <a:t>-covering technique</a:t>
                </a: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479480" y="151418"/>
                <a:ext cx="7211603" cy="612648"/>
              </a:xfrm>
              <a:blipFill rotWithShape="0">
                <a:blip r:embed="rId3"/>
                <a:stretch>
                  <a:fillRect l="-2198" t="-15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409" y="1303565"/>
            <a:ext cx="622300" cy="2484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409" y="5864823"/>
            <a:ext cx="6223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01" y="5548208"/>
            <a:ext cx="622300" cy="5169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52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25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2" y="120490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Experiments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60947" y="962984"/>
            <a:ext cx="8275053" cy="5064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Application to sequential model expansion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Philosophical discussions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Data is sequentially observed on many real applications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Fluctuation of data can change the selected model in an arbitrary manner 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surrogate also requires the model change smoothly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e.g. children brains grow gradually  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Candidate model dimensions smoothly and monotonically increase with data </a:t>
            </a: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Implementation details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Expert: each candidate model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Maintenance of an active subset at each time (to reduce computational cost)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Switches of the active subset upon the aggregation of data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The output from the algorithm: a set of weights associated with each active model (used to predict the next data point at each time)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Algorithmic description: in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26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1" y="130764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Application: Sequential Model Expansion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87137" y="2010480"/>
            <a:ext cx="7557025" cy="4624311"/>
            <a:chOff x="787137" y="1515180"/>
            <a:chExt cx="7557025" cy="462431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137" y="1515180"/>
              <a:ext cx="7557025" cy="4624311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944562" y="2040972"/>
              <a:ext cx="1901825" cy="27790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08474" y="4785370"/>
              <a:ext cx="3565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Smooth change of active models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255962" y="3282304"/>
              <a:ext cx="3201988" cy="13912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993026" y="2293476"/>
              <a:ext cx="1363822" cy="12625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93700" y="889000"/>
            <a:ext cx="756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Algorithmic description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algorithm computes LOL in order to smoothly move from small to large models, upon aggregation of </a:t>
            </a: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data </a:t>
            </a:r>
            <a:endParaRPr lang="is-I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8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27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92494" y="151418"/>
            <a:ext cx="7211603" cy="612648"/>
          </a:xfrm>
        </p:spPr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80826" y="120490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Application: Sequential Model Expansion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333375" y="891822"/>
                <a:ext cx="8574039" cy="578485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buFont typeface="Wingdings" charset="2"/>
                  <a:buChar char="q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Measure of LOL is the negative log of out-of-sample prediction error power</a:t>
                </a:r>
              </a:p>
              <a:p>
                <a:pPr>
                  <a:buFont typeface="Wingdings" charset="2"/>
                  <a:buChar char="q"/>
                </a:pPr>
                <a:endParaRPr lang="en-US" sz="18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charset="2"/>
                  <a:buChar char="q"/>
                </a:pPr>
                <a:r>
                  <a:rPr lang="en-US" sz="1800" b="1" dirty="0">
                    <a:latin typeface="Times New Roman" charset="0"/>
                    <a:ea typeface="Times New Roman" charset="0"/>
                    <a:cs typeface="Times New Roman" charset="0"/>
                  </a:rPr>
                  <a:t>Experiment 1</a:t>
                </a: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: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model class: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𝒅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𝜺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we sequentially obtain and learn the data, starting from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=11</m:t>
                    </m:r>
                  </m:oMath>
                </a14:m>
                <a:r>
                  <a:rPr lang="en-US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then</a:t>
                </a:r>
                <a:r>
                  <a:rPr lang="en-US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=12,…,100</m:t>
                    </m:r>
                  </m:oMath>
                </a14:m>
                <a:endParaRPr lang="en-US" sz="16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𝑿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𝜺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are independent Gaussian random variables of zero mean and unit variance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true model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𝜷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100</m:t>
                        </m:r>
                      </m:sub>
                    </m:sSub>
                    <m:r>
                      <a:rPr lang="en-US" sz="1600" b="1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10∗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1,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,…, 10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(nonparametric since its size is larger relative to candidate model dimensions)</a:t>
                </a:r>
              </a:p>
              <a:p>
                <a:pPr lvl="1">
                  <a:buFont typeface="Arial" charset="0"/>
                  <a:buChar char="•"/>
                </a:pPr>
                <a:endParaRPr 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charset="2"/>
                  <a:buChar char="q"/>
                </a:pPr>
                <a:r>
                  <a:rPr lang="en-US" sz="1800" b="1" dirty="0">
                    <a:latin typeface="Times New Roman" charset="0"/>
                    <a:ea typeface="Times New Roman" charset="0"/>
                    <a:cs typeface="Times New Roman" charset="0"/>
                  </a:rPr>
                  <a:t>Experiment 2</a:t>
                </a: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:</a:t>
                </a:r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model class: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sz="160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𝒅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𝜺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we sequentially obtain and learn the data, starting from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=11</m:t>
                    </m:r>
                  </m:oMath>
                </a14:m>
                <a:r>
                  <a:rPr lang="en-US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then</a:t>
                </a:r>
                <a:r>
                  <a:rPr lang="en-US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=12,…,100</m:t>
                    </m:r>
                  </m:oMath>
                </a14:m>
                <a:endParaRPr lang="en-US" sz="16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𝜺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are independent Gaussian random variables of zero mean and unit variance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true model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=0.8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𝜀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−1</m:t>
                        </m:r>
                      </m:sub>
                    </m:sSub>
                    <m:r>
                      <a:rPr lang="en-US" sz="1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𝜀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(infinite order AR)</a:t>
                </a:r>
              </a:p>
              <a:p>
                <a:pPr marL="457200" lvl="1" indent="0">
                  <a:buNone/>
                </a:pPr>
                <a:endParaRPr 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charset="2"/>
                  <a:buChar char="q"/>
                </a:pPr>
                <a:r>
                  <a:rPr lang="en-US" sz="1800" b="1" dirty="0">
                    <a:latin typeface="Times New Roman" charset="0"/>
                    <a:ea typeface="Times New Roman" charset="0"/>
                    <a:cs typeface="Times New Roman" charset="0"/>
                  </a:rPr>
                  <a:t>Experiment 3</a:t>
                </a: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:</a:t>
                </a:r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model class: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 ~</m:t>
                    </m:r>
                    <m:r>
                      <a:rPr lang="en-US" sz="1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𝑙𝑜𝑔𝑖𝑠𝑡𝑖𝑐</m:t>
                    </m:r>
                    <m:r>
                      <a:rPr lang="en-US" sz="1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𝜷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𝑑</m:t>
                        </m:r>
                      </m:sub>
                    </m:sSub>
                    <m:r>
                      <a:rPr lang="en-US" sz="1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endParaRPr 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we sequentially obtain and learn the data, starting from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=11</m:t>
                    </m:r>
                  </m:oMath>
                </a14:m>
                <a:r>
                  <a:rPr lang="en-US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, </a:t>
                </a: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then</a:t>
                </a:r>
                <a:r>
                  <a:rPr lang="en-US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=12,…,100</m:t>
                    </m:r>
                  </m:oMath>
                </a14:m>
                <a:endParaRPr lang="en-US" sz="16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true model is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𝜷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100</m:t>
                        </m:r>
                      </m:sub>
                    </m:sSub>
                    <m:r>
                      <a:rPr lang="en-US" sz="1600" b="1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10∗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1,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,…, 10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333375" y="891822"/>
                <a:ext cx="8574039" cy="5784855"/>
              </a:xfrm>
              <a:prstGeom prst="rect">
                <a:avLst/>
              </a:prstGeom>
              <a:blipFill rotWithShape="0">
                <a:blip r:embed="rId3"/>
                <a:stretch>
                  <a:fillRect l="-498" t="-948" r="-711" b="-3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139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28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1" y="110216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Experiment 2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RegLo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961" y="1620602"/>
            <a:ext cx="6870024" cy="51525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0947" y="953731"/>
            <a:ext cx="84020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Calibri" charset="0"/>
              </a:rPr>
              <a:t>The prediction loss of estimated candidate models at each data size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Calibri" charset="0"/>
              </a:rPr>
              <a:t>the purple pixels correspond to models that cannot be estimated well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Calibri" charset="0"/>
              </a:rPr>
              <a:t>the black dots indicate the model of optimal loss at each data size (numerically computed from independently generated test data) 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90023" y="2100067"/>
            <a:ext cx="8343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TIC-corrected out-of-sample loss, and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independent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data </a:t>
            </a:r>
          </a:p>
        </p:txBody>
      </p:sp>
    </p:spTree>
    <p:extLst>
      <p:ext uri="{BB962C8B-B14F-4D97-AF65-F5344CB8AC3E}">
        <p14:creationId xmlns:p14="http://schemas.microsoft.com/office/powerpoint/2010/main" val="8893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29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80828" y="110215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Experiment 2</a:t>
            </a:r>
          </a:p>
        </p:txBody>
      </p:sp>
      <p:pic>
        <p:nvPicPr>
          <p:cNvPr id="5" name="RegSeqWe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038" y="1768984"/>
            <a:ext cx="6870024" cy="51525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0947" y="930213"/>
            <a:ext cx="840205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Our predictive weights over the candidate models at each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blue dots indicate the model of optimal loss at each data size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active set of models sequentially move from low dimensions to high dimensions,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in a smooth manner, though the optimal models fluctuate along the way (due to data variations)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in fact, even though we know the true optimal models, it is not appropriate to fit a larger model to smaller data</a:t>
            </a:r>
          </a:p>
        </p:txBody>
      </p:sp>
    </p:spTree>
    <p:extLst>
      <p:ext uri="{BB962C8B-B14F-4D97-AF65-F5344CB8AC3E}">
        <p14:creationId xmlns:p14="http://schemas.microsoft.com/office/powerpoint/2010/main" val="4569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11644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333375" y="848849"/>
                <a:ext cx="8574039" cy="53848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buFont typeface="Wingdings" charset="2"/>
                  <a:buChar char="q"/>
                </a:pP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Suppose we are given some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⋯, </m:t>
                    </m:r>
                    <m:sSub>
                      <m:sSubPr>
                        <m:ctrlPr>
                          <a:rPr lang="en-US" sz="2400" i="1" dirty="0" err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>
                  <a:buFont typeface="Wingdings" charset="2"/>
                  <a:buChar char="q"/>
                </a:pP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A fundamental question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000" b="1" dirty="0">
                    <a:solidFill>
                      <a:srgbClr val="00206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How much a learner can learn from the data?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000" b="1" dirty="0">
                    <a:solidFill>
                      <a:srgbClr val="00206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Is there a fundamental theoretical limit?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This is one of the main questions asked by the  </a:t>
                </a:r>
                <a:r>
                  <a:rPr lang="en-US" sz="2000" b="1" dirty="0">
                    <a:latin typeface="Times New Roman" charset="0"/>
                    <a:ea typeface="Times New Roman" charset="0"/>
                    <a:cs typeface="Times New Roman" charset="0"/>
                  </a:rPr>
                  <a:t>DARPA  FUNLOL </a:t>
                </a: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Program.</a:t>
                </a:r>
                <a:endParaRPr lang="en-US" sz="2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charset="2"/>
                  <a:buChar char="q"/>
                </a:pP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Obviously it will depend on the objective of learning, measure of learning, existence of tutors (side information), etc.</a:t>
                </a:r>
              </a:p>
              <a:p>
                <a:pPr>
                  <a:buFont typeface="Wingdings" charset="2"/>
                  <a:buChar char="q"/>
                </a:pP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Another related question in FUNLOL:</a:t>
                </a:r>
              </a:p>
              <a:p>
                <a:pPr lvl="1">
                  <a:buFont typeface="Wingdings" charset="2"/>
                  <a:buChar char="q"/>
                </a:pPr>
                <a:r>
                  <a:rPr lang="en-US" sz="2000" dirty="0">
                    <a:solidFill>
                      <a:srgbClr val="00206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How much do we learn from adding an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𝑛</m:t>
                    </m:r>
                    <m:r>
                      <a:rPr lang="en-US" sz="2000" i="1" dirty="0" smtClean="0">
                        <a:solidFill>
                          <a:srgbClr val="00206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+1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data point to the above?</a:t>
                </a:r>
              </a:p>
              <a:p>
                <a:pPr>
                  <a:buFont typeface="Wingdings" charset="2"/>
                  <a:buChar char="q"/>
                </a:pP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Yet another important question </a:t>
                </a:r>
              </a:p>
              <a:p>
                <a:pPr lvl="1">
                  <a:buFont typeface="Wingdings" charset="2"/>
                  <a:buChar char="q"/>
                </a:pPr>
                <a:r>
                  <a:rPr lang="en-US" sz="2000" dirty="0">
                    <a:solidFill>
                      <a:srgbClr val="00206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How to achieve these FUNLOL if possible?</a:t>
                </a:r>
              </a:p>
              <a:p>
                <a:pPr lvl="1">
                  <a:buFont typeface="Wingdings" charset="2"/>
                  <a:buChar char="q"/>
                </a:pPr>
                <a:r>
                  <a:rPr lang="en-US" sz="2000" dirty="0">
                    <a:solidFill>
                      <a:srgbClr val="00206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Can this be done with practical complexity?</a:t>
                </a:r>
              </a:p>
              <a:p>
                <a:pPr marL="0" indent="0">
                  <a:buNone/>
                </a:pPr>
                <a:endParaRPr lang="en-US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333375" y="848849"/>
                <a:ext cx="8574039" cy="5384800"/>
              </a:xfrm>
              <a:prstGeom prst="rect">
                <a:avLst/>
              </a:prstGeom>
              <a:blipFill rotWithShape="1">
                <a:blip r:embed="rId3"/>
                <a:stretch>
                  <a:fillRect l="-996" t="-1584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53" y="858734"/>
            <a:ext cx="1098618" cy="159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37" y="4579685"/>
            <a:ext cx="1156571" cy="159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617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30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2" y="130764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Experiment 2</a:t>
            </a:r>
          </a:p>
        </p:txBody>
      </p:sp>
      <p:pic>
        <p:nvPicPr>
          <p:cNvPr id="5" name="RegSeqLo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369" y="1858949"/>
            <a:ext cx="5677705" cy="42582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9099" y="928071"/>
            <a:ext cx="834390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loss of our predictive model and compare it with the oracle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it converges as time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elapses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7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31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2" y="151312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Experiment 3</a:t>
            </a:r>
          </a:p>
        </p:txBody>
      </p:sp>
      <p:pic>
        <p:nvPicPr>
          <p:cNvPr id="5" name="ARLo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861" y="1635079"/>
            <a:ext cx="6870024" cy="51525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0947" y="866594"/>
            <a:ext cx="84020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Calibri" charset="0"/>
              </a:rPr>
              <a:t>The prediction loss of estimated candidate models at each data size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Calibri" charset="0"/>
              </a:rPr>
              <a:t>the purple pixels correspond to models that cannot be estimated well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Calibri" charset="0"/>
              </a:rPr>
              <a:t>the black dots indicate the model of optimal loss at each data size (numerically computed from independently generated test data)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Surrogate: CV-based out-of-sample loss, and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dependent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data </a:t>
            </a:r>
          </a:p>
        </p:txBody>
      </p:sp>
    </p:spTree>
    <p:extLst>
      <p:ext uri="{BB962C8B-B14F-4D97-AF65-F5344CB8AC3E}">
        <p14:creationId xmlns:p14="http://schemas.microsoft.com/office/powerpoint/2010/main" val="13660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RSeqWe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961" y="1752175"/>
            <a:ext cx="6870024" cy="51525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32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2" y="130764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Experiment 3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947" y="851557"/>
            <a:ext cx="840205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Our predictive weights over the candidate models at each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blue dots indicate the model of optimal loss at each data size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active set of models sequentially move from low dimensions to high dimensions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in a smooth manner, though the optimal models fluctuate along the way (due to data variations)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in fact, even though we know the truly optimal models, it is not appropriate to fit a larger model to smaller data</a:t>
            </a:r>
          </a:p>
        </p:txBody>
      </p:sp>
    </p:spTree>
    <p:extLst>
      <p:ext uri="{BB962C8B-B14F-4D97-AF65-F5344CB8AC3E}">
        <p14:creationId xmlns:p14="http://schemas.microsoft.com/office/powerpoint/2010/main" val="16787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33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1" y="130764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Experiment 3</a:t>
            </a:r>
          </a:p>
        </p:txBody>
      </p:sp>
      <p:pic>
        <p:nvPicPr>
          <p:cNvPr id="5" name="ARSeqLo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548" y="1836238"/>
            <a:ext cx="5677705" cy="42582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9099" y="928071"/>
            <a:ext cx="8343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loss of our predictive model and compare it with the oracle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it converges as time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elapses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isticLo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238" y="1568960"/>
            <a:ext cx="6870024" cy="51525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34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1" y="1410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Experiment 4</a:t>
            </a:r>
          </a:p>
        </p:txBody>
      </p:sp>
      <p:sp>
        <p:nvSpPr>
          <p:cNvPr id="8" name="Rectangle 7"/>
          <p:cNvSpPr/>
          <p:nvPr/>
        </p:nvSpPr>
        <p:spPr>
          <a:xfrm>
            <a:off x="360947" y="866594"/>
            <a:ext cx="84020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Calibri" charset="0"/>
              </a:rPr>
              <a:t>The prediction loss of estimated candidate models at each data size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Calibri" charset="0"/>
              </a:rPr>
              <a:t>the purple pixels correspond to models that cannot be estimated well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Calibri" charset="0"/>
              </a:rPr>
              <a:t>the black dots indicate the model of optimal loss at each data size (numerically computed from independently generated test data)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TIC-corrected out-of-sample loss, and independent data </a:t>
            </a:r>
          </a:p>
        </p:txBody>
      </p:sp>
    </p:spTree>
    <p:extLst>
      <p:ext uri="{BB962C8B-B14F-4D97-AF65-F5344CB8AC3E}">
        <p14:creationId xmlns:p14="http://schemas.microsoft.com/office/powerpoint/2010/main" val="4957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isticSeqWe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961" y="1705484"/>
            <a:ext cx="6870024" cy="51525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35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2" y="1410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Experiment 4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947" y="851557"/>
            <a:ext cx="840205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Our predictive weights over the candidate models at each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blue dots indicate the model of optimal loss at each data size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active set of models sequentially move from low dimensions to high dimensions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in a smooth manner, though the optimal models fluctuate along the way (due to data variations)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in fact, even though we know the truly optimal models, it is not appropriate to fit a larger model to smaller data</a:t>
            </a:r>
          </a:p>
        </p:txBody>
      </p:sp>
    </p:spTree>
    <p:extLst>
      <p:ext uri="{BB962C8B-B14F-4D97-AF65-F5344CB8AC3E}">
        <p14:creationId xmlns:p14="http://schemas.microsoft.com/office/powerpoint/2010/main" val="145957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36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80829" y="141038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Experiment 4</a:t>
            </a:r>
          </a:p>
        </p:txBody>
      </p:sp>
      <p:sp>
        <p:nvSpPr>
          <p:cNvPr id="6" name="Rectangle 5"/>
          <p:cNvSpPr/>
          <p:nvPr/>
        </p:nvSpPr>
        <p:spPr>
          <a:xfrm>
            <a:off x="419099" y="928071"/>
            <a:ext cx="8343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 loss of our predictive model and compare it with the oracle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it converges as time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elapses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LogisticSeqLo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548" y="1951321"/>
            <a:ext cx="567770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1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37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11649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Limit of Learning in General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333375" y="891822"/>
            <a:ext cx="8574039" cy="57848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In summary, we have computed LOL for various scenarios: 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Given a parametric class </a:t>
            </a:r>
          </a:p>
          <a:p>
            <a:pPr lvl="3"/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Well-specified: select the right model (vanishing LOL)</a:t>
            </a:r>
          </a:p>
          <a:p>
            <a:pPr lvl="3"/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Mis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-specified: select the best model offered by the class (in terms of LOL)</a:t>
            </a:r>
          </a:p>
          <a:p>
            <a:pPr lvl="1"/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  Not given a parametric class: </a:t>
            </a: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we apply surrogates of LOL </a:t>
            </a:r>
          </a:p>
          <a:p>
            <a:pPr lvl="2">
              <a:buFont typeface="Wingdings" panose="05000000000000000000" pitchFamily="2" charset="2"/>
              <a:buChar char="q"/>
            </a:pP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Ideally: achieving the optimum under all situations? </a:t>
            </a:r>
          </a:p>
          <a:p>
            <a:pPr lvl="1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We believe this is theoretically possible in many scenarios.</a:t>
            </a:r>
          </a:p>
          <a:p>
            <a:pPr lvl="1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In the past, we have established results proving this in some special cases.</a:t>
            </a:r>
          </a:p>
          <a:p>
            <a:pPr lvl="1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For modeling with AR and Regression, the proof given in [1] and [2].</a:t>
            </a:r>
          </a:p>
          <a:p>
            <a:pPr marL="0" indent="0">
              <a:buNone/>
            </a:pPr>
            <a:endParaRPr lang="en-US" sz="1600" dirty="0">
              <a:latin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cs typeface="Times New Roman" charset="0"/>
              </a:rPr>
              <a:t>[1] </a:t>
            </a:r>
            <a:r>
              <a:rPr lang="en-US" sz="1600" dirty="0"/>
              <a:t>Jie Ding, Vahid Tarokh and Yuhong Yang, "Bridging AIC and BIC: a new criterion for </a:t>
            </a:r>
            <a:r>
              <a:rPr lang="en-US" sz="1600" dirty="0" err="1"/>
              <a:t>autoregression</a:t>
            </a:r>
            <a:r>
              <a:rPr lang="en-US" sz="1600" dirty="0"/>
              <a:t>".  </a:t>
            </a:r>
          </a:p>
          <a:p>
            <a:pPr marL="0" indent="0">
              <a:buNone/>
            </a:pPr>
            <a:r>
              <a:rPr lang="en-US" sz="1600" dirty="0"/>
              <a:t>[2] Jie Ding, Vahid Tarokh and Yuhong Yang, “Optimal variable selection in regression models”. </a:t>
            </a:r>
          </a:p>
          <a:p>
            <a:pPr marL="0" indent="0">
              <a:buNone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447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38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0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Learning The Optimal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3257" y="4899402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Case 1 (finite dimensional):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111" y="5480828"/>
            <a:ext cx="2459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Case 2 (high dimensional):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397" y="6209117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Case 3 (infinite dimensional):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017" y="949117"/>
            <a:ext cx="545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Synthetic Data </a:t>
            </a:r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Experiment in the AR case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17" y="1374861"/>
            <a:ext cx="6245476" cy="3093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79494" y="1609283"/>
            <a:ext cx="24487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Table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: Prediction risk (and their standard errors) of AR models selected by BC, AIC, and BIC, along with the </a:t>
            </a: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parametricness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index (PI), in three different cases (values except PI and its standard errors were rescaled by 1000), repeated over 1000 experiments.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343" y="4949440"/>
            <a:ext cx="1803381" cy="267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55" y="4488179"/>
            <a:ext cx="1214398" cy="2775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549" y="5492667"/>
            <a:ext cx="5305185" cy="3148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5246" y="6235214"/>
            <a:ext cx="1746131" cy="343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061" y="5869976"/>
            <a:ext cx="1297671" cy="2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62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700" y="221233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Limits of Learning and </a:t>
            </a:r>
            <a:r>
              <a:rPr lang="en-US" dirty="0" err="1">
                <a:solidFill>
                  <a:srgbClr val="FF0000"/>
                </a:solidFill>
              </a:rPr>
              <a:t>Identifiability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4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11644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half" idx="4294967295"/>
          </p:nvPr>
        </p:nvSpPr>
        <p:spPr>
          <a:xfrm>
            <a:off x="333375" y="925689"/>
            <a:ext cx="8574039" cy="5384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Why is this important:</a:t>
            </a:r>
          </a:p>
          <a:p>
            <a:pPr marL="0" indent="0">
              <a:buNone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It is intellectually interesting (to the point that great mathematician A.N. Kolmogorov has worked on it).</a:t>
            </a:r>
          </a:p>
          <a:p>
            <a:pPr lvl="1"/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Such limits can be used for comparison of the performance of existing algorithms.</a:t>
            </a:r>
          </a:p>
          <a:p>
            <a:pPr lvl="1"/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If the measure of learning is out of sample predictive error, then achieving the limit of learning can have many applications (predicting the future in the best way).</a:t>
            </a:r>
          </a:p>
          <a:p>
            <a:pPr lvl="1"/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Interestingly, the by-products of our studies improve on the classical model selection algorithms.</a:t>
            </a:r>
          </a:p>
          <a:p>
            <a:pPr lvl="1">
              <a:buFont typeface="Wingdings" charset="2"/>
              <a:buChar char="q"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lvl="1" indent="0">
              <a:buNone/>
            </a:pPr>
            <a:endParaRPr lang="en-US" sz="2000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q"/>
            </a:pPr>
            <a:endParaRPr lang="en-US" sz="2000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q"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53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E57976EB-6C7D-41A6-A710-DA81FD57314F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40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Pragmatic Interlude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55275" y="866953"/>
            <a:ext cx="856962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 marL="215900" indent="-212725"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indent="-284163"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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we do when reach the limits of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identifiability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is, we have some data, we have a model, </a:t>
            </a:r>
            <a:r>
              <a:rPr lang="en-US" altLang="en-US" sz="2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 cannot identify the parameters.</a:t>
            </a: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 Diagnosis</a:t>
            </a:r>
          </a:p>
          <a:p>
            <a:pPr hangingPunct="1">
              <a:lnSpc>
                <a:spcPct val="90000"/>
              </a:lnSpc>
              <a:spcBef>
                <a:spcPts val="1425"/>
              </a:spcBef>
              <a:buClrTx/>
              <a:buSzTx/>
              <a:buFontTx/>
              <a:buNone/>
            </a:pP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			</a:t>
            </a:r>
            <a:r>
              <a:rPr lang="en-US" altLang="en-US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patient covariates , diagnosis )</a:t>
            </a:r>
            <a:r>
              <a:rPr lang="en-US" altLang="en-US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			</a:t>
            </a:r>
            <a:r>
              <a:rPr lang="en-US" altLang="en-US" sz="2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diagnosis = f( patient covariates , W )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		predicted diagnosis </a:t>
            </a:r>
            <a:r>
              <a:rPr lang="en-US" altLang="en-US" sz="2400" dirty="0">
                <a:latin typeface="Times New Roman" panose="02020603050405020304" pitchFamily="18" charset="0"/>
                <a:ea typeface="Ubuntu" charset="0"/>
                <a:cs typeface="Times New Roman" panose="02020603050405020304" pitchFamily="18" charset="0"/>
              </a:rPr>
              <a:t>≈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actual diagnosis</a:t>
            </a: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hangingPunct="1">
              <a:lnSpc>
                <a:spcPct val="100000"/>
              </a:lnSpc>
              <a:spcBef>
                <a:spcPts val="500"/>
              </a:spcBef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if there are many parameters W that result in the same predictive score/reconstruction quality?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71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2B340FA5-2772-4E32-9278-E1E4AB120B78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41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Pragmatic Interlude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258792" y="918712"/>
            <a:ext cx="8466108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 marL="215900" indent="-212725"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indent="-284163"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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we do when reach the limits of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identifiability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is, we have some data, we have a model, </a:t>
            </a:r>
            <a:r>
              <a:rPr lang="en-US" altLang="en-US" sz="2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 cannot identify the parameters.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Searching for suspicious objects in images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			</a:t>
            </a:r>
            <a:r>
              <a:rPr lang="en-US" altLang="en-US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image , label of whether object is present )</a:t>
            </a:r>
            <a:r>
              <a:rPr lang="en-US" altLang="en-US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				</a:t>
            </a:r>
            <a:r>
              <a:rPr lang="en-US" altLang="en-US" sz="2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objects = f( image , W )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predicted objects </a:t>
            </a:r>
            <a:r>
              <a:rPr lang="en-US" altLang="en-US" sz="2400" dirty="0">
                <a:latin typeface="Times New Roman" panose="02020603050405020304" pitchFamily="18" charset="0"/>
                <a:ea typeface="Ubuntu" charset="0"/>
                <a:cs typeface="Times New Roman" panose="02020603050405020304" pitchFamily="18" charset="0"/>
              </a:rPr>
              <a:t>≈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actual objects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if there are many parameters W that result in the same predictive score?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324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2EE8F324-B02B-465E-90D0-3C8F208337F8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42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Pragmatic Interlude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419100" y="1143000"/>
            <a:ext cx="8305800" cy="539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 marL="215900" indent="-212725"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indent="-284163"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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we do when reach the limits of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identifiability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is, we have some data, we have a model, </a:t>
            </a:r>
            <a:r>
              <a:rPr lang="en-US" altLang="en-US" sz="2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 cannot identify the parameters.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Discovery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			</a:t>
            </a:r>
            <a:r>
              <a:rPr lang="en-US" altLang="en-US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patient covariates )</a:t>
            </a:r>
            <a:r>
              <a:rPr lang="en-US" altLang="en-US" sz="24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				</a:t>
            </a:r>
            <a:r>
              <a:rPr lang="en-US" altLang="en-US" sz="2400" dirty="0">
                <a:solidFill>
                  <a:srgbClr val="3366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 W: patient covariates → “disease” values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		W</a:t>
            </a:r>
            <a:r>
              <a:rPr lang="en-US" altLang="en-US" sz="2400" baseline="3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disease values ) </a:t>
            </a:r>
            <a:r>
              <a:rPr lang="en-US" altLang="en-US" sz="2400" dirty="0">
                <a:latin typeface="Times New Roman" panose="02020603050405020304" pitchFamily="18" charset="0"/>
                <a:ea typeface="Ubuntu" charset="0"/>
                <a:cs typeface="Times New Roman" panose="02020603050405020304" pitchFamily="18" charset="0"/>
              </a:rPr>
              <a:t>≈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 covariates</a:t>
            </a:r>
            <a:endParaRPr lang="en-US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if there are many </a:t>
            </a:r>
            <a:r>
              <a:rPr lang="en-US" alt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 that result in the same reconstruction quality</a:t>
            </a:r>
            <a:r>
              <a:rPr lang="en-US" altLang="en-US" sz="2800" dirty="0">
                <a:solidFill>
                  <a:srgbClr val="0000FF"/>
                </a:solidFill>
                <a:latin typeface="Calibri" panose="020F0502020204030204" pitchFamily="34" charset="0"/>
              </a:rPr>
              <a:t>?</a:t>
            </a:r>
            <a:r>
              <a:rPr lang="en-US" altLang="en-US" sz="2800" dirty="0">
                <a:latin typeface="Calibri" panose="020F0502020204030204" pitchFamily="34" charset="0"/>
              </a:rPr>
              <a:t> </a:t>
            </a: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491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FDE7AF63-9924-4FB5-8906-DB9AC614ADBE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43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Pragmatic Interlude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419100" y="1143000"/>
            <a:ext cx="8305800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 marL="215900" indent="-212725"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 indent="-284163"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"/>
            </a:pPr>
            <a:r>
              <a:rPr lang="en-US" alt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Option: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constraints to create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identifiability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constraints to add?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 are complex, domain experts who are not machine learning experts might inadvertently cut out useful solutions</a:t>
            </a: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"/>
            </a:pPr>
            <a:r>
              <a:rPr lang="en-US" alt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Approach: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return as many distinct high quality solutions as possible for further inspection by domain experts</a:t>
            </a:r>
          </a:p>
        </p:txBody>
      </p:sp>
    </p:spTree>
    <p:extLst>
      <p:ext uri="{BB962C8B-B14F-4D97-AF65-F5344CB8AC3E}">
        <p14:creationId xmlns:p14="http://schemas.microsoft.com/office/powerpoint/2010/main" val="335310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F44A0F49-9365-4C45-969C-7907B0421626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44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Example: Differentiable Classifiers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419100" y="1143000"/>
            <a:ext cx="8305800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 marL="215900" indent="-212725"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1800" algn="l"/>
                <a:tab pos="889000" algn="l"/>
                <a:tab pos="1346200" algn="l"/>
                <a:tab pos="1803400" algn="l"/>
                <a:tab pos="2260600" algn="l"/>
                <a:tab pos="2717800" algn="l"/>
                <a:tab pos="3175000" algn="l"/>
                <a:tab pos="3632200" algn="l"/>
                <a:tab pos="4089400" algn="l"/>
                <a:tab pos="4546600" algn="l"/>
                <a:tab pos="5003800" algn="l"/>
                <a:tab pos="5461000" algn="l"/>
                <a:tab pos="5918200" algn="l"/>
                <a:tab pos="6375400" algn="l"/>
                <a:tab pos="6832600" algn="l"/>
                <a:tab pos="7289800" algn="l"/>
                <a:tab pos="7747000" algn="l"/>
                <a:tab pos="8204200" algn="l"/>
                <a:tab pos="8661400" algn="l"/>
                <a:tab pos="9118600" algn="l"/>
                <a:tab pos="9575800" algn="l"/>
                <a:tab pos="9817100" algn="l"/>
                <a:tab pos="10274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 differentiable classifier </a:t>
            </a:r>
            <a:r>
              <a:rPr lang="en-US" alt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parametrized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W </a:t>
            </a: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				y = f( x , W ) </a:t>
            </a: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(for example, a deep/neural network → consider the clinical diagnosis, suspicious object discovery scenarios from before)</a:t>
            </a:r>
          </a:p>
          <a:p>
            <a:pPr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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Question: Can we find qualitatively different classifiers?  </a:t>
            </a:r>
          </a:p>
        </p:txBody>
      </p:sp>
    </p:spTree>
    <p:extLst>
      <p:ext uri="{BB962C8B-B14F-4D97-AF65-F5344CB8AC3E}">
        <p14:creationId xmlns:p14="http://schemas.microsoft.com/office/powerpoint/2010/main" val="3228667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F77122D0-776B-4744-A48D-67930BA777EC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45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What do we mean by different?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411163" y="1065213"/>
            <a:ext cx="8350250" cy="565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 marL="342900" indent="-341313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  <a:tab pos="994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  <a:tab pos="994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  <a:tab pos="994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  <a:tab pos="994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  <a:tab pos="994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  <a:tab pos="994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  <a:tab pos="994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  <a:tab pos="994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  <a:tab pos="994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Different: Different Explanations, as defined by input-gradients  </a:t>
            </a:r>
          </a:p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∂y/∂</a:t>
            </a:r>
            <a:r>
              <a:rPr lang="en-US" alt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33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∂f(x)/∂</a:t>
            </a:r>
            <a:r>
              <a:rPr lang="en-US" alt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33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en-US" sz="2400" baseline="-33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data set ( x , y ) and classifier f( x , W ) with parameters W 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an additional vector A = binary vector [ ∂f(x)/∂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Є ]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have tuples ( x , y , A ) given W 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set of weights W, our objective becomes to find another set of weights W' that minimizes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PredictionLoss</a:t>
            </a: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{ ( f( x , W' ) , y ) } ) 				</a:t>
            </a:r>
            <a:r>
              <a:rPr lang="en-US" altLang="en-US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lambda * </a:t>
            </a:r>
            <a:r>
              <a:rPr lang="en-US" alt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2400" baseline="-33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400" baseline="33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400" baseline="-33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∂f( </a:t>
            </a:r>
            <a:r>
              <a:rPr lang="en-US" alt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33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W' )/∂</a:t>
            </a:r>
            <a:r>
              <a:rPr lang="en-US" alt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33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en-US" altLang="en-US" sz="2400" baseline="33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		</a:t>
            </a:r>
            <a:r>
              <a:rPr lang="en-US" altLang="en-US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Explanation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it's all differentiable!  </a:t>
            </a:r>
          </a:p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(Can easily extend to create n&gt;2 explanations.)</a:t>
            </a:r>
          </a:p>
        </p:txBody>
      </p:sp>
    </p:spTree>
    <p:extLst>
      <p:ext uri="{BB962C8B-B14F-4D97-AF65-F5344CB8AC3E}">
        <p14:creationId xmlns:p14="http://schemas.microsoft.com/office/powerpoint/2010/main" val="3866373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946A2744-AD4C-4BB2-9172-25DAB3525D35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46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9763" y="1233488"/>
            <a:ext cx="7954962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85750" indent="-284163"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458787" indent="-457200" algn="just" hangingPunct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synthetic and real data sets, we can produce multiple classifiers until no more qualitatively different high-quality classifiers exist.</a:t>
            </a:r>
          </a:p>
          <a:p>
            <a:pPr marL="458787" indent="-457200" algn="just">
              <a:buFont typeface="Wingdings" panose="05000000000000000000" pitchFamily="2" charset="2"/>
              <a:buChar char="q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ran several experiments in which we purposefully contaminated the training data to have patterns not present in test.  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35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946A2744-AD4C-4BB2-9172-25DAB3525D35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47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9763" y="1233488"/>
            <a:ext cx="7954962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85750" indent="-284163"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just" hangingPunct="1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3299" y="1351507"/>
            <a:ext cx="869542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8787" indent="-457200" algn="just">
              <a:buFont typeface="Wingdings" panose="05000000000000000000" pitchFamily="2" charset="2"/>
              <a:buChar char="q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consistently finds multiple classifiers, all with high training performance.   </a:t>
            </a:r>
          </a:p>
          <a:p>
            <a:pPr marL="915987" lvl="1" indent="-457200" algn="just"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them perform well on test—they have fit to the generalizable part of the data—and others do not—they have fit to the contamination.  </a:t>
            </a:r>
          </a:p>
          <a:p>
            <a:pPr marL="458787" indent="-457200" algn="just">
              <a:buFont typeface="Wingdings" panose="05000000000000000000" pitchFamily="2" charset="2"/>
              <a:buChar char="q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argue that in situations where we may not be able to identify the contamination a priori (or we have done our best to eliminate contamination, but there still may be some present), presenting these multiple options to a domain expert to determine which is most likely to generalize well</a:t>
            </a:r>
            <a:r>
              <a:rPr lang="en-US" altLang="en-US" sz="2800" dirty="0"/>
              <a:t>.</a:t>
            </a:r>
          </a:p>
          <a:p>
            <a:pPr marL="458787" indent="-457200" algn="just">
              <a:buFont typeface="Wingdings" panose="05000000000000000000" pitchFamily="2" charset="2"/>
              <a:buChar char="q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487" indent="-342900" algn="just">
              <a:buFont typeface="Wingdings" panose="05000000000000000000" pitchFamily="2" charset="2"/>
              <a:buChar char="q"/>
            </a:pP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794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411AE29C-7917-47FE-8CFD-C93C842776C1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48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Example: Bayesian Non-negative Matrix Factorization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79413" y="1084682"/>
            <a:ext cx="83820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 marL="342900" indent="-341313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the following generative model for the data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 ~ Prior( A ) 			E.g. an exponential distribution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 ~ Prior( W ) 		E.g. an exponential distribution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X = Likelihood(AW)	E.g. AW + Gaussian Noise, Poisson( AW )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where A ≥ 0 is a D by K basis matrix and W ≥ 0 is an K by N weight matrix.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consider the disease discovery example from before, where X is a matrix counting patient billing codes, A represents billing codes associated with certain pathological processes, and W represents how much of each process is present in each patient.</a:t>
            </a:r>
          </a:p>
        </p:txBody>
      </p:sp>
    </p:spTree>
    <p:extLst>
      <p:ext uri="{BB962C8B-B14F-4D97-AF65-F5344CB8AC3E}">
        <p14:creationId xmlns:p14="http://schemas.microsoft.com/office/powerpoint/2010/main" val="324220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AB14ACAE-D8CB-43DB-9422-C20E39683F59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49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Example: Bayesian Non-negative Matrix Factorization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998417"/>
            <a:ext cx="9123001" cy="573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 marL="342900" indent="-341313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the following generative model for the data</a:t>
            </a:r>
          </a:p>
          <a:p>
            <a:pPr marL="915987" lvl="2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~ Prior( A ) 			E.g. an exponential distribution</a:t>
            </a:r>
          </a:p>
          <a:p>
            <a:pPr marL="915987" lvl="2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 ~ Prior( W ) 		E.g. an exponential distribution</a:t>
            </a:r>
          </a:p>
          <a:p>
            <a:pPr marL="915987" lvl="2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X = Likelihood(AW)	E.g. AW + Gaussian Noise, Poisson( AW )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where A ≥ 0 is a D by K basis matrix and W ≥ 0 is an K by N weight matrix.</a:t>
            </a:r>
          </a:p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consider the disease discovery example from before, where X is a matrix counting patient billing codes, A represents billing codes associated with certain pathological processes, and W represents how much of each process is present in each patient.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3869633" y="5078143"/>
            <a:ext cx="5149850" cy="1646238"/>
          </a:xfrm>
          <a:prstGeom prst="rect">
            <a:avLst/>
          </a:prstGeom>
          <a:solidFill>
            <a:srgbClr val="FFFFCC"/>
          </a:solidFill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17000" tIns="72000" rIns="117000" bIns="72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n-US" altLang="en-US" sz="2200" dirty="0"/>
              <a:t>The posterior p( A , W | X )</a:t>
            </a:r>
          </a:p>
          <a:p>
            <a:pPr algn="ctr" hangingPunct="1">
              <a:lnSpc>
                <a:spcPct val="100000"/>
              </a:lnSpc>
            </a:pPr>
            <a:r>
              <a:rPr lang="en-US" altLang="en-US" sz="2200" dirty="0"/>
              <a:t>can have multiple models and</a:t>
            </a:r>
          </a:p>
          <a:p>
            <a:pPr algn="ctr" hangingPunct="1">
              <a:lnSpc>
                <a:spcPct val="100000"/>
              </a:lnSpc>
            </a:pPr>
            <a:r>
              <a:rPr lang="en-US" altLang="en-US" sz="2200" dirty="0"/>
              <a:t>large connected regions of </a:t>
            </a:r>
          </a:p>
          <a:p>
            <a:pPr algn="ctr" hangingPunct="1">
              <a:lnSpc>
                <a:spcPct val="100000"/>
              </a:lnSpc>
            </a:pPr>
            <a:r>
              <a:rPr lang="en-US" altLang="en-US" sz="2200" dirty="0"/>
              <a:t>similar quality</a:t>
            </a:r>
          </a:p>
        </p:txBody>
      </p:sp>
    </p:spTree>
    <p:extLst>
      <p:ext uri="{BB962C8B-B14F-4D97-AF65-F5344CB8AC3E}">
        <p14:creationId xmlns:p14="http://schemas.microsoft.com/office/powerpoint/2010/main" val="11634970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5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11644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The Parametrized Well-Specified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333375" y="925689"/>
                <a:ext cx="8574039" cy="5590372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charset="2"/>
                  <a:buChar char="q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 Suppose that you have a parameterized model  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𝑝</m:t>
                    </m:r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𝑥</m:t>
                    </m:r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|</m:t>
                    </m:r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 </m:t>
                    </m:r>
                  </m:oMath>
                </a14:m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∈ 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Θ</m:t>
                    </m:r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with pdf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𝜋</m:t>
                    </m:r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(</m:t>
                    </m:r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  <m:r>
                      <a:rPr lang="en-US" sz="20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)</m:t>
                    </m:r>
                  </m:oMath>
                </a14:m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Can we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sz="1800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 based on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sz="18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sz="18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⋯</m:t>
                    </m:r>
                    <m:r>
                      <a:rPr lang="en-US" sz="18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</m:t>
                    </m:r>
                    <m:sSub>
                      <m:sSubPr>
                        <m:ctrlPr>
                          <a:rPr lang="en-US" sz="1800" i="1" dirty="0" err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  <m:r>
                      <a:rPr lang="en-US" sz="18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not knowing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𝜃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?</a:t>
                </a:r>
              </a:p>
              <a:p>
                <a:pPr>
                  <a:buFont typeface="Wingdings" charset="2"/>
                  <a:buChar char="q"/>
                </a:pPr>
                <a:r>
                  <a:rPr lang="de-DE" sz="2000" dirty="0">
                    <a:latin typeface="Times New Roman" charset="0"/>
                    <a:ea typeface="Times New Roman" charset="0"/>
                    <a:cs typeface="Times New Roman" charset="0"/>
                  </a:rPr>
                  <a:t> Limit </a:t>
                </a:r>
                <a:r>
                  <a:rPr lang="de-DE" sz="2000" dirty="0" err="1">
                    <a:latin typeface="Times New Roman" charset="0"/>
                    <a:ea typeface="Times New Roman" charset="0"/>
                    <a:cs typeface="Times New Roman" charset="0"/>
                  </a:rPr>
                  <a:t>of</a:t>
                </a:r>
                <a:r>
                  <a:rPr lang="de-DE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de-DE" sz="2000" dirty="0" err="1">
                    <a:latin typeface="Times New Roman" charset="0"/>
                    <a:ea typeface="Times New Roman" charset="0"/>
                    <a:cs typeface="Times New Roman" charset="0"/>
                  </a:rPr>
                  <a:t>learning</a:t>
                </a:r>
                <a:endParaRPr lang="de-DE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Times New Roman" charset="0"/>
                    <a:cs typeface="Times New Roman" charset="0"/>
                  </a:rPr>
                  <a:t>	</a:t>
                </a:r>
                <a:r>
                  <a:rPr lang="en-US" sz="2000" b="1" dirty="0">
                    <a:ea typeface="Times New Roman" charset="0"/>
                    <a:cs typeface="Times New Roman" charset="0"/>
                  </a:rPr>
                  <a:t>LOL</a:t>
                </a:r>
                <a:r>
                  <a:rPr lang="en-US" sz="2000" dirty="0">
                    <a:ea typeface="Times New Roman" charset="0"/>
                    <a:cs typeface="Times New Roman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𝐼</m:t>
                        </m:r>
                      </m:e>
                      <m:sub>
                        <m:r>
                          <a:rPr lang="en-US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Θ</m:t>
                        </m:r>
                      </m:e>
                    </m:d>
                    <m:r>
                      <a:rPr lang="en-US" sz="20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𝐼</m:t>
                        </m:r>
                      </m:e>
                      <m:sub>
                        <m:r>
                          <a:rPr lang="en-US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000" i="1" dirty="0" err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de-DE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/>
                <a:r>
                  <a:rPr lang="de-DE" sz="1600" dirty="0">
                    <a:latin typeface="Times New Roman" charset="0"/>
                    <a:ea typeface="Times New Roman" charset="0"/>
                    <a:cs typeface="Times New Roman" charset="0"/>
                  </a:rPr>
                  <a:t>U( ) can be thought of as the </a:t>
                </a:r>
                <a:r>
                  <a:rPr lang="de-DE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measure</a:t>
                </a:r>
                <a:r>
                  <a:rPr lang="de-DE" sz="1600" dirty="0">
                    <a:latin typeface="Times New Roman" charset="0"/>
                    <a:ea typeface="Times New Roman" charset="0"/>
                    <a:cs typeface="Times New Roman" charset="0"/>
                  </a:rPr>
                  <a:t>  of learning.</a:t>
                </a:r>
                <a:endParaRPr 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lvl="1" indent="0">
                  <a:buNone/>
                </a:pPr>
                <a:endParaRPr 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charset="2"/>
                  <a:buChar char="q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Interpretations by considering Shannon entropy</a:t>
                </a:r>
              </a:p>
              <a:p>
                <a:pPr lvl="1"/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Distinguishable if (we know)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is one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𝑛</m:t>
                                </m:r>
                                <m:r>
                                  <a:rPr lang="en-US" sz="1800" i="1" dirty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800" i="1" dirty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 …</m:t>
                            </m:r>
                            <m:sSub>
                              <m:sSubPr>
                                <m:ctrlPr>
                                  <a:rPr lang="en-US" sz="1800" i="1" dirty="0" err="1"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 err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800" i="1" dirty="0" err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values (by asymptotic equipartition property) </a:t>
                </a:r>
              </a:p>
              <a:p>
                <a:pPr lvl="1"/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/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Excess limit of learning: roughly the amount of error exponent in distinguishability one loses by not  knowing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Θ</m:t>
                    </m:r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 and predicting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from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  <m:r>
                      <a:rPr lang="en-US" sz="18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, …</m:t>
                    </m:r>
                    <m:sSub>
                      <m:sSubPr>
                        <m:ctrlPr>
                          <a:rPr lang="en-US" sz="1800" i="1" dirty="0" err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𝑋</m:t>
                        </m:r>
                      </m:e>
                      <m:sub>
                        <m:r>
                          <a:rPr lang="en-US" sz="1800" i="1" dirty="0" err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charset="2"/>
                  <a:buChar char="q"/>
                </a:pPr>
                <a:endParaRPr lang="en-US" sz="2200" dirty="0"/>
              </a:p>
              <a:p>
                <a:pPr>
                  <a:buFont typeface="Wingdings" charset="2"/>
                  <a:buChar char="q"/>
                </a:pP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A fundamental concept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When used for model selection, relates to many existing methods as special cases.</a:t>
                </a:r>
                <a:endParaRPr lang="en-US" sz="1800" dirty="0"/>
              </a:p>
              <a:p>
                <a:pPr>
                  <a:buFont typeface="Arial" charset="0"/>
                  <a:buChar char="•"/>
                </a:pPr>
                <a:endParaRPr lang="en-US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charset="2"/>
                  <a:buChar char="q"/>
                </a:pPr>
                <a:endParaRPr lang="de-DE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333375" y="925689"/>
                <a:ext cx="8574039" cy="5590372"/>
              </a:xfrm>
              <a:prstGeom prst="rect">
                <a:avLst/>
              </a:prstGeom>
              <a:blipFill rotWithShape="1">
                <a:blip r:embed="rId3"/>
                <a:stretch>
                  <a:fillRect l="-782" b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565604" y="4291143"/>
            <a:ext cx="2799201" cy="338074"/>
            <a:chOff x="1168604" y="5215763"/>
            <a:chExt cx="2799201" cy="338074"/>
          </a:xfrm>
        </p:grpSpPr>
        <p:sp>
          <p:nvSpPr>
            <p:cNvPr id="6" name="Rectangle 5"/>
            <p:cNvSpPr/>
            <p:nvPr/>
          </p:nvSpPr>
          <p:spPr>
            <a:xfrm>
              <a:off x="1964496" y="5215763"/>
              <a:ext cx="1227208" cy="3380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Channel</a:t>
              </a:r>
            </a:p>
          </p:txBody>
        </p:sp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1168604" y="5384800"/>
              <a:ext cx="795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3191704" y="5384800"/>
              <a:ext cx="7761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03225" y="4275253"/>
                <a:ext cx="1346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, …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 err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25" y="4275253"/>
                <a:ext cx="134620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23036" y="4298827"/>
                <a:ext cx="55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𝑛</m:t>
                          </m:r>
                          <m:r>
                            <a:rPr lang="en-US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036" y="4298827"/>
                <a:ext cx="558800" cy="369332"/>
              </a:xfrm>
              <a:prstGeom prst="rect">
                <a:avLst/>
              </a:prstGeom>
              <a:blipFill rotWithShape="1">
                <a:blip r:embed="rId5"/>
                <a:stretch>
                  <a:fillRect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693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511E931A-AD40-4983-B68A-CE5FC7C29257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50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59301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Last Time: Variational Inference with Exploration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79413" y="1119188"/>
            <a:ext cx="83820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056313" y="6356350"/>
            <a:ext cx="1600200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74638" y="1044575"/>
            <a:ext cx="6102350" cy="136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1313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sought to explicitly define an approximation</a:t>
            </a:r>
          </a:p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 A , W ) ≈ p( A , W | X )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p( A , W | X ) characterizes our multiple alternatives that we wish to present to the user.</a:t>
            </a:r>
          </a:p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rapidly-exploring random trees to search for possible (A,W) pairs to seed a multimodal approximation q( A , W ).  </a:t>
            </a:r>
          </a:p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Tricky because want a flexible but non-negative family q( A , W ); have to approximate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lower bounds to do the inference.  Exploration is hard.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6529388" y="1382713"/>
            <a:ext cx="2316162" cy="2216150"/>
          </a:xfrm>
          <a:prstGeom prst="rect">
            <a:avLst/>
          </a:prstGeom>
          <a:solidFill>
            <a:srgbClr val="CFE7E5"/>
          </a:solidFill>
          <a:ln w="3672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7889875" y="1454150"/>
            <a:ext cx="674688" cy="655638"/>
          </a:xfrm>
          <a:prstGeom prst="rect">
            <a:avLst/>
          </a:prstGeom>
          <a:solidFill>
            <a:srgbClr val="CFE7E5"/>
          </a:solidFill>
          <a:ln w="3672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AutoShape 8"/>
          <p:cNvSpPr>
            <a:spLocks noChangeArrowheads="1"/>
          </p:cNvSpPr>
          <p:nvPr/>
        </p:nvSpPr>
        <p:spPr bwMode="auto">
          <a:xfrm>
            <a:off x="8115300" y="1785938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AutoShape 9"/>
          <p:cNvSpPr>
            <a:spLocks noChangeArrowheads="1"/>
          </p:cNvSpPr>
          <p:nvPr/>
        </p:nvSpPr>
        <p:spPr bwMode="auto">
          <a:xfrm>
            <a:off x="8023225" y="1592263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AutoShape 10"/>
          <p:cNvSpPr>
            <a:spLocks noChangeArrowheads="1"/>
          </p:cNvSpPr>
          <p:nvPr/>
        </p:nvSpPr>
        <p:spPr bwMode="auto">
          <a:xfrm>
            <a:off x="8132763" y="1616075"/>
            <a:ext cx="104775" cy="147638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AutoShape 11"/>
          <p:cNvSpPr>
            <a:spLocks noChangeArrowheads="1"/>
          </p:cNvSpPr>
          <p:nvPr/>
        </p:nvSpPr>
        <p:spPr bwMode="auto">
          <a:xfrm>
            <a:off x="7235825" y="2536825"/>
            <a:ext cx="104775" cy="147638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AutoShape 12"/>
          <p:cNvSpPr>
            <a:spLocks noChangeArrowheads="1"/>
          </p:cNvSpPr>
          <p:nvPr/>
        </p:nvSpPr>
        <p:spPr bwMode="auto">
          <a:xfrm>
            <a:off x="7235825" y="2052638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AutoShape 13"/>
          <p:cNvSpPr>
            <a:spLocks noChangeArrowheads="1"/>
          </p:cNvSpPr>
          <p:nvPr/>
        </p:nvSpPr>
        <p:spPr bwMode="auto">
          <a:xfrm>
            <a:off x="6667500" y="2076450"/>
            <a:ext cx="104775" cy="147638"/>
          </a:xfrm>
          <a:custGeom>
            <a:avLst/>
            <a:gdLst>
              <a:gd name="G0" fmla="+- 194 0 0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+- 194 0 0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8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4" y="206"/>
                </a:lnTo>
                <a:lnTo>
                  <a:pt x="180" y="90"/>
                </a:lnTo>
                <a:lnTo>
                  <a:pt x="194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AutoShape 14"/>
          <p:cNvSpPr>
            <a:spLocks noChangeArrowheads="1"/>
          </p:cNvSpPr>
          <p:nvPr/>
        </p:nvSpPr>
        <p:spPr bwMode="auto">
          <a:xfrm>
            <a:off x="6667500" y="1763713"/>
            <a:ext cx="104775" cy="147637"/>
          </a:xfrm>
          <a:custGeom>
            <a:avLst/>
            <a:gdLst>
              <a:gd name="G0" fmla="+- 194 0 0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+- 194 0 0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8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4" y="206"/>
                </a:lnTo>
                <a:lnTo>
                  <a:pt x="180" y="90"/>
                </a:lnTo>
                <a:lnTo>
                  <a:pt x="194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AutoShape 15"/>
          <p:cNvSpPr>
            <a:spLocks noChangeArrowheads="1"/>
          </p:cNvSpPr>
          <p:nvPr/>
        </p:nvSpPr>
        <p:spPr bwMode="auto">
          <a:xfrm>
            <a:off x="6961188" y="2925763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6" name="AutoShape 16"/>
          <p:cNvSpPr>
            <a:spLocks noChangeArrowheads="1"/>
          </p:cNvSpPr>
          <p:nvPr/>
        </p:nvSpPr>
        <p:spPr bwMode="auto">
          <a:xfrm>
            <a:off x="7766050" y="2925763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7" name="AutoShape 17"/>
          <p:cNvSpPr>
            <a:spLocks noChangeArrowheads="1"/>
          </p:cNvSpPr>
          <p:nvPr/>
        </p:nvSpPr>
        <p:spPr bwMode="auto">
          <a:xfrm>
            <a:off x="7766050" y="3240088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8" name="AutoShape 18"/>
          <p:cNvSpPr>
            <a:spLocks noChangeArrowheads="1"/>
          </p:cNvSpPr>
          <p:nvPr/>
        </p:nvSpPr>
        <p:spPr bwMode="auto">
          <a:xfrm>
            <a:off x="8408988" y="2859088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9" name="AutoShape 19"/>
          <p:cNvSpPr>
            <a:spLocks noChangeArrowheads="1"/>
          </p:cNvSpPr>
          <p:nvPr/>
        </p:nvSpPr>
        <p:spPr bwMode="auto">
          <a:xfrm>
            <a:off x="8096250" y="1522413"/>
            <a:ext cx="104775" cy="147637"/>
          </a:xfrm>
          <a:custGeom>
            <a:avLst/>
            <a:gdLst>
              <a:gd name="G0" fmla="+- 194 0 0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+- 194 0 0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8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4" y="206"/>
                </a:lnTo>
                <a:lnTo>
                  <a:pt x="180" y="90"/>
                </a:lnTo>
                <a:lnTo>
                  <a:pt x="194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AutoShape 20"/>
          <p:cNvSpPr>
            <a:spLocks noChangeArrowheads="1"/>
          </p:cNvSpPr>
          <p:nvPr/>
        </p:nvSpPr>
        <p:spPr bwMode="auto">
          <a:xfrm>
            <a:off x="8242300" y="1668463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AutoShape 21"/>
          <p:cNvSpPr>
            <a:spLocks noChangeShapeType="1"/>
          </p:cNvSpPr>
          <p:nvPr/>
        </p:nvSpPr>
        <p:spPr bwMode="auto">
          <a:xfrm flipV="1">
            <a:off x="7288213" y="2200275"/>
            <a:ext cx="1587" cy="334963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2" name="AutoShape 22"/>
          <p:cNvSpPr>
            <a:spLocks noChangeShapeType="1"/>
          </p:cNvSpPr>
          <p:nvPr/>
        </p:nvSpPr>
        <p:spPr bwMode="auto">
          <a:xfrm flipH="1" flipV="1">
            <a:off x="6757988" y="2203450"/>
            <a:ext cx="476250" cy="407988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AutoShape 23"/>
          <p:cNvSpPr>
            <a:spLocks noChangeShapeType="1"/>
          </p:cNvSpPr>
          <p:nvPr/>
        </p:nvSpPr>
        <p:spPr bwMode="auto">
          <a:xfrm flipV="1">
            <a:off x="6719888" y="1909763"/>
            <a:ext cx="1587" cy="165100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AutoShape 24"/>
          <p:cNvSpPr>
            <a:spLocks noChangeShapeType="1"/>
          </p:cNvSpPr>
          <p:nvPr/>
        </p:nvSpPr>
        <p:spPr bwMode="auto">
          <a:xfrm flipH="1">
            <a:off x="7065963" y="2663825"/>
            <a:ext cx="184150" cy="336550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AutoShape 25"/>
          <p:cNvSpPr>
            <a:spLocks noChangeShapeType="1"/>
          </p:cNvSpPr>
          <p:nvPr/>
        </p:nvSpPr>
        <p:spPr bwMode="auto">
          <a:xfrm>
            <a:off x="7324725" y="2663825"/>
            <a:ext cx="457200" cy="388938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AutoShape 26"/>
          <p:cNvSpPr>
            <a:spLocks noChangeShapeType="1"/>
          </p:cNvSpPr>
          <p:nvPr/>
        </p:nvSpPr>
        <p:spPr bwMode="auto">
          <a:xfrm flipH="1">
            <a:off x="7766050" y="3073400"/>
            <a:ext cx="52388" cy="239713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7" name="AutoShape 27"/>
          <p:cNvSpPr>
            <a:spLocks noChangeShapeType="1"/>
          </p:cNvSpPr>
          <p:nvPr/>
        </p:nvSpPr>
        <p:spPr bwMode="auto">
          <a:xfrm flipV="1">
            <a:off x="7856538" y="2878138"/>
            <a:ext cx="568325" cy="171450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8" name="AutoShape 28"/>
          <p:cNvSpPr>
            <a:spLocks noChangeShapeType="1"/>
          </p:cNvSpPr>
          <p:nvPr/>
        </p:nvSpPr>
        <p:spPr bwMode="auto">
          <a:xfrm>
            <a:off x="8221663" y="1638300"/>
            <a:ext cx="34925" cy="155575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9" name="AutoShape 29"/>
          <p:cNvSpPr>
            <a:spLocks noChangeShapeType="1"/>
          </p:cNvSpPr>
          <p:nvPr/>
        </p:nvSpPr>
        <p:spPr bwMode="auto">
          <a:xfrm>
            <a:off x="8148638" y="1638300"/>
            <a:ext cx="1587" cy="31750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390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932238"/>
            <a:ext cx="2514600" cy="26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569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BCB7A363-5B1F-46E0-B64D-1955A26592C7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51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79413" y="1119188"/>
            <a:ext cx="83820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6056313" y="6356350"/>
            <a:ext cx="1600200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6529388" y="1382713"/>
            <a:ext cx="2316162" cy="2216150"/>
          </a:xfrm>
          <a:prstGeom prst="rect">
            <a:avLst/>
          </a:prstGeom>
          <a:solidFill>
            <a:srgbClr val="CFE7E5"/>
          </a:solidFill>
          <a:ln w="3672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7889875" y="1454150"/>
            <a:ext cx="674688" cy="655638"/>
          </a:xfrm>
          <a:prstGeom prst="rect">
            <a:avLst/>
          </a:prstGeom>
          <a:solidFill>
            <a:srgbClr val="CFE7E5"/>
          </a:solidFill>
          <a:ln w="3672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AutoShape 7"/>
          <p:cNvSpPr>
            <a:spLocks noChangeArrowheads="1"/>
          </p:cNvSpPr>
          <p:nvPr/>
        </p:nvSpPr>
        <p:spPr bwMode="auto">
          <a:xfrm>
            <a:off x="8115300" y="1785938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8023225" y="1592263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AutoShape 9"/>
          <p:cNvSpPr>
            <a:spLocks noChangeArrowheads="1"/>
          </p:cNvSpPr>
          <p:nvPr/>
        </p:nvSpPr>
        <p:spPr bwMode="auto">
          <a:xfrm>
            <a:off x="8132763" y="1616075"/>
            <a:ext cx="104775" cy="147638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AutoShape 10"/>
          <p:cNvSpPr>
            <a:spLocks noChangeArrowheads="1"/>
          </p:cNvSpPr>
          <p:nvPr/>
        </p:nvSpPr>
        <p:spPr bwMode="auto">
          <a:xfrm>
            <a:off x="7235825" y="2536825"/>
            <a:ext cx="104775" cy="147638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AutoShape 11"/>
          <p:cNvSpPr>
            <a:spLocks noChangeArrowheads="1"/>
          </p:cNvSpPr>
          <p:nvPr/>
        </p:nvSpPr>
        <p:spPr bwMode="auto">
          <a:xfrm>
            <a:off x="7235825" y="2052638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AutoShape 12"/>
          <p:cNvSpPr>
            <a:spLocks noChangeArrowheads="1"/>
          </p:cNvSpPr>
          <p:nvPr/>
        </p:nvSpPr>
        <p:spPr bwMode="auto">
          <a:xfrm>
            <a:off x="6667500" y="2076450"/>
            <a:ext cx="104775" cy="147638"/>
          </a:xfrm>
          <a:custGeom>
            <a:avLst/>
            <a:gdLst>
              <a:gd name="G0" fmla="+- 194 0 0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+- 194 0 0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8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4" y="206"/>
                </a:lnTo>
                <a:lnTo>
                  <a:pt x="180" y="90"/>
                </a:lnTo>
                <a:lnTo>
                  <a:pt x="194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AutoShape 13"/>
          <p:cNvSpPr>
            <a:spLocks noChangeArrowheads="1"/>
          </p:cNvSpPr>
          <p:nvPr/>
        </p:nvSpPr>
        <p:spPr bwMode="auto">
          <a:xfrm>
            <a:off x="6667500" y="1763713"/>
            <a:ext cx="104775" cy="147637"/>
          </a:xfrm>
          <a:custGeom>
            <a:avLst/>
            <a:gdLst>
              <a:gd name="G0" fmla="+- 194 0 0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+- 194 0 0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8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4" y="206"/>
                </a:lnTo>
                <a:lnTo>
                  <a:pt x="180" y="90"/>
                </a:lnTo>
                <a:lnTo>
                  <a:pt x="194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AutoShape 14"/>
          <p:cNvSpPr>
            <a:spLocks noChangeArrowheads="1"/>
          </p:cNvSpPr>
          <p:nvPr/>
        </p:nvSpPr>
        <p:spPr bwMode="auto">
          <a:xfrm>
            <a:off x="6961188" y="2925763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AutoShape 15"/>
          <p:cNvSpPr>
            <a:spLocks noChangeArrowheads="1"/>
          </p:cNvSpPr>
          <p:nvPr/>
        </p:nvSpPr>
        <p:spPr bwMode="auto">
          <a:xfrm>
            <a:off x="7766050" y="2925763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AutoShape 16"/>
          <p:cNvSpPr>
            <a:spLocks noChangeArrowheads="1"/>
          </p:cNvSpPr>
          <p:nvPr/>
        </p:nvSpPr>
        <p:spPr bwMode="auto">
          <a:xfrm>
            <a:off x="7766050" y="3240088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1" name="AutoShape 17"/>
          <p:cNvSpPr>
            <a:spLocks noChangeArrowheads="1"/>
          </p:cNvSpPr>
          <p:nvPr/>
        </p:nvSpPr>
        <p:spPr bwMode="auto">
          <a:xfrm>
            <a:off x="8408988" y="2859088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2" name="AutoShape 18"/>
          <p:cNvSpPr>
            <a:spLocks noChangeArrowheads="1"/>
          </p:cNvSpPr>
          <p:nvPr/>
        </p:nvSpPr>
        <p:spPr bwMode="auto">
          <a:xfrm>
            <a:off x="8096250" y="1522413"/>
            <a:ext cx="104775" cy="147637"/>
          </a:xfrm>
          <a:custGeom>
            <a:avLst/>
            <a:gdLst>
              <a:gd name="G0" fmla="+- 194 0 0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+- 194 0 0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8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4" y="206"/>
                </a:lnTo>
                <a:lnTo>
                  <a:pt x="180" y="90"/>
                </a:lnTo>
                <a:lnTo>
                  <a:pt x="194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AutoShape 19"/>
          <p:cNvSpPr>
            <a:spLocks noChangeArrowheads="1"/>
          </p:cNvSpPr>
          <p:nvPr/>
        </p:nvSpPr>
        <p:spPr bwMode="auto">
          <a:xfrm>
            <a:off x="8242300" y="1668463"/>
            <a:ext cx="104775" cy="147637"/>
          </a:xfrm>
          <a:custGeom>
            <a:avLst/>
            <a:gdLst>
              <a:gd name="G0" fmla="*/ 1 389 2"/>
              <a:gd name="G1" fmla="*/ 1 21735 5120"/>
              <a:gd name="G2" fmla="*/ G1 13024 1"/>
              <a:gd name="G3" fmla="*/ G2 1 1"/>
              <a:gd name="G4" fmla="*/ G3 1 52096"/>
              <a:gd name="G5" fmla="*/ 1 35987 55552"/>
              <a:gd name="G6" fmla="*/ G5 G4 1"/>
              <a:gd name="G7" fmla="*/ G6 1 52096"/>
              <a:gd name="G8" fmla="cos G0 G7"/>
              <a:gd name="G9" fmla="+- 206 0 0"/>
              <a:gd name="G10" fmla="*/ 1 21735 5120"/>
              <a:gd name="G11" fmla="*/ G10 13024 1"/>
              <a:gd name="G12" fmla="*/ G11 1 1"/>
              <a:gd name="G13" fmla="*/ G12 1 52096"/>
              <a:gd name="G14" fmla="*/ 1 35987 55552"/>
              <a:gd name="G15" fmla="*/ G14 G13 1"/>
              <a:gd name="G16" fmla="*/ G15 1 52096"/>
              <a:gd name="G17" fmla="sin G9 G16"/>
              <a:gd name="G18" fmla="*/ 1 389 2"/>
              <a:gd name="G19" fmla="+- G18 0 G8"/>
              <a:gd name="G20" fmla="+- G18 G8 0"/>
              <a:gd name="G21" fmla="+- G20 0 0"/>
              <a:gd name="G22" fmla="+- 206 0 0"/>
              <a:gd name="G23" fmla="+- G22 0 G17"/>
              <a:gd name="G24" fmla="+- G22 G17 0"/>
              <a:gd name="G25" fmla="+- G24 0 0"/>
              <a:gd name="G26" fmla="+- 412 0 0"/>
              <a:gd name="G27" fmla="+- 389 0 0"/>
              <a:gd name="G28" fmla="+- 180 0 0"/>
              <a:gd name="G29" fmla="+- 90 0 0"/>
              <a:gd name="G30" fmla="+- 270 0 0"/>
              <a:gd name="G31" fmla="+- 90 0 0"/>
              <a:gd name="G32" fmla="+- 1 0 0"/>
              <a:gd name="G33" fmla="+- 90 0 0"/>
              <a:gd name="G34" fmla="+- 90 0 0"/>
              <a:gd name="G35" fmla="+- 90 0 0"/>
              <a:gd name="G36" fmla="+- 291 0 0"/>
              <a:gd name="G37" fmla="*/ 410 1 2"/>
              <a:gd name="G38" fmla="*/ 291 1 2"/>
              <a:gd name="G39" fmla="+- 41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06"/>
                </a:moveTo>
                <a:lnTo>
                  <a:pt x="195" y="206"/>
                </a:lnTo>
                <a:lnTo>
                  <a:pt x="180" y="90"/>
                </a:lnTo>
                <a:lnTo>
                  <a:pt x="195" y="206"/>
                </a:lnTo>
                <a:lnTo>
                  <a:pt x="270" y="90"/>
                </a:lnTo>
                <a:close/>
              </a:path>
            </a:pathLst>
          </a:custGeom>
          <a:solidFill>
            <a:srgbClr val="CFE7E5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4" name="AutoShape 20"/>
          <p:cNvSpPr>
            <a:spLocks noChangeShapeType="1"/>
          </p:cNvSpPr>
          <p:nvPr/>
        </p:nvSpPr>
        <p:spPr bwMode="auto">
          <a:xfrm flipV="1">
            <a:off x="7288213" y="2200275"/>
            <a:ext cx="1587" cy="334963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AutoShape 21"/>
          <p:cNvSpPr>
            <a:spLocks noChangeShapeType="1"/>
          </p:cNvSpPr>
          <p:nvPr/>
        </p:nvSpPr>
        <p:spPr bwMode="auto">
          <a:xfrm flipH="1" flipV="1">
            <a:off x="6757988" y="2203450"/>
            <a:ext cx="476250" cy="407988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AutoShape 22"/>
          <p:cNvSpPr>
            <a:spLocks noChangeShapeType="1"/>
          </p:cNvSpPr>
          <p:nvPr/>
        </p:nvSpPr>
        <p:spPr bwMode="auto">
          <a:xfrm flipV="1">
            <a:off x="6719888" y="1909763"/>
            <a:ext cx="1587" cy="165100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7" name="AutoShape 23"/>
          <p:cNvSpPr>
            <a:spLocks noChangeShapeType="1"/>
          </p:cNvSpPr>
          <p:nvPr/>
        </p:nvSpPr>
        <p:spPr bwMode="auto">
          <a:xfrm flipH="1">
            <a:off x="7065963" y="2663825"/>
            <a:ext cx="184150" cy="336550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AutoShape 24"/>
          <p:cNvSpPr>
            <a:spLocks noChangeShapeType="1"/>
          </p:cNvSpPr>
          <p:nvPr/>
        </p:nvSpPr>
        <p:spPr bwMode="auto">
          <a:xfrm>
            <a:off x="7324725" y="2663825"/>
            <a:ext cx="457200" cy="388938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9" name="AutoShape 25"/>
          <p:cNvSpPr>
            <a:spLocks noChangeShapeType="1"/>
          </p:cNvSpPr>
          <p:nvPr/>
        </p:nvSpPr>
        <p:spPr bwMode="auto">
          <a:xfrm flipH="1">
            <a:off x="7766050" y="3073400"/>
            <a:ext cx="52388" cy="239713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0" name="AutoShape 26"/>
          <p:cNvSpPr>
            <a:spLocks noChangeShapeType="1"/>
          </p:cNvSpPr>
          <p:nvPr/>
        </p:nvSpPr>
        <p:spPr bwMode="auto">
          <a:xfrm flipV="1">
            <a:off x="7856538" y="2878138"/>
            <a:ext cx="568325" cy="171450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1" name="AutoShape 27"/>
          <p:cNvSpPr>
            <a:spLocks noChangeShapeType="1"/>
          </p:cNvSpPr>
          <p:nvPr/>
        </p:nvSpPr>
        <p:spPr bwMode="auto">
          <a:xfrm>
            <a:off x="8221663" y="1638300"/>
            <a:ext cx="34925" cy="155575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2" name="AutoShape 28"/>
          <p:cNvSpPr>
            <a:spLocks noChangeShapeType="1"/>
          </p:cNvSpPr>
          <p:nvPr/>
        </p:nvSpPr>
        <p:spPr bwMode="auto">
          <a:xfrm>
            <a:off x="8148638" y="1638300"/>
            <a:ext cx="1587" cy="31750"/>
          </a:xfrm>
          <a:prstGeom prst="straightConnector1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413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932238"/>
            <a:ext cx="2514600" cy="26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0" y="931654"/>
            <a:ext cx="6545771" cy="592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1313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Font typeface="Wingdings" panose="05000000000000000000" pitchFamily="2" charset="2"/>
              <a:buChar char="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evaluation framework:  Stein Discrepancy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 q(x) , p(x) ) 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=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en-US" sz="2400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400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en-US" sz="2400" baseline="-3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400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 ] } 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 in some Hilbert Space H, ||f|| &lt; 1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=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2400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altLang="en-US" sz="2400" baseline="-3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 ~ q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400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 ] )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400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400" baseline="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x'</a:t>
            </a:r>
            <a:r>
              <a:rPr lang="en-US" altLang="en-US" sz="2400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400" baseline="-3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400" baseline="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400" baseline="-3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k(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x,x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 ); 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400" baseline="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400" baseline="-3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dot( grad( log p(x) , f(x) ) +  grad( f( x ) )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S( q , p ) = 0 if q = p; only requires samples from  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 A , W ), so we can directly check whether a candidate (A,W) improves the discrepancy.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improved our rapidly-exploring random tree search to focus on regions of high p( A , W | X ).</a:t>
            </a:r>
          </a:p>
        </p:txBody>
      </p:sp>
    </p:spTree>
    <p:extLst>
      <p:ext uri="{BB962C8B-B14F-4D97-AF65-F5344CB8AC3E}">
        <p14:creationId xmlns:p14="http://schemas.microsoft.com/office/powerpoint/2010/main" val="3325666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0B762F7B-7FF2-44D7-B0CD-C4E93D151E92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52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Case #1 : (Probably) just one simple mode…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79413" y="1119188"/>
            <a:ext cx="83820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1373188"/>
            <a:ext cx="3429000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3571336" y="1096962"/>
            <a:ext cx="5572664" cy="576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85750" indent="-284163"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214313" indent="-212725" hangingPunct="1">
              <a:lnSpc>
                <a:spcPct val="100000"/>
              </a:lnSpc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Char char="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Stein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Descent (SVGD): Performs Stein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variational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gradient descent (Liu and Wang, 2016) to produce a set of points to approximate p( A , W | X )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Char char="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Gibbs, and Hamiltonian Monte Carlo (HMC): Markov Chain Monte Carlo techniques to target p( A , W | X )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Char char="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LIN: Create candidate points by first sampling a random positive (A,W) and then optimizing via alternating projections.  Stream these points in an online fashion, greedily keeping those that improve the discrepancy.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Char char="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Rapidly-exploring Random Tree (RRT): Starting from an optimized (A,W) pair, use the RRT to expand.  As with LIN, stream these points, greedily keeping those that improve the discrepancy.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Char char="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 particles via random restarts optimized via Lin's alternating projections, Gibbs sampling, and HMC.</a:t>
            </a:r>
          </a:p>
          <a:p>
            <a:pPr marL="214313" indent="-212725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Char char="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gradient descent on a fixed number of particles actually does quite poorly!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Char char="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there's just one mode in the data, then other approaches are similar (and HMC does quite well).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Char char="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SVGD is the slowest; then HMC.  Gibbs is the fastest.  LIN and RRT have similar running times.</a:t>
            </a:r>
          </a:p>
        </p:txBody>
      </p:sp>
    </p:spTree>
    <p:extLst>
      <p:ext uri="{BB962C8B-B14F-4D97-AF65-F5344CB8AC3E}">
        <p14:creationId xmlns:p14="http://schemas.microsoft.com/office/powerpoint/2010/main" val="4174439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7086599" y="6173787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2D7D4F4E-8917-4970-8A2A-9D8BF53AA1A7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53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Case #2 : (Probably) many modes...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79413" y="1119188"/>
            <a:ext cx="83820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914400"/>
            <a:ext cx="4114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3" y="896938"/>
            <a:ext cx="4114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224286" y="4382219"/>
            <a:ext cx="8919713" cy="2569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85750" indent="-284163"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214313" indent="-212725" hangingPunct="1">
              <a:lnSpc>
                <a:spcPct val="100000"/>
              </a:lnSpc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Char char="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other problems, the modes appear to be more complex.  RRT does a better job of exploring them compared to HMC and Gibbs. 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Char char="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RRT still cannot find disconnected regions, which tend to be farther apart and only findable by algorithms such as LIN, which use random restarts.  Finding a far-away point dramatically reduces the Stein discrepancy, more than just better local exploration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7286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86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Limits of Learning In Cognitive Settings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512FB-F7DB-434E-9809-9B8718BA13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36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Computations in the Brain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0144" y="1119883"/>
            <a:ext cx="8382857" cy="547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buClrTx/>
              <a:buFont typeface="Wingdings" charset="2"/>
              <a:buChar char="q"/>
            </a:pPr>
            <a:endParaRPr lang="en-US" altLang="en-US" sz="2000" dirty="0">
              <a:latin typeface="Calibri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5524" y="267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145" y="1211704"/>
            <a:ext cx="838285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much simpler questions than those of generalization (as treated by learning theory) need to be understood first.</a:t>
            </a:r>
          </a:p>
          <a:p>
            <a:pPr marL="342900" indent="-342900">
              <a:buFont typeface="Wingdings" charset="2"/>
              <a:buChar char="q"/>
            </a:pP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concepts represented? How is a new concept given a representation? How are concepts linked as we acquire facts?</a:t>
            </a:r>
          </a:p>
          <a:p>
            <a:pPr marL="342900" indent="-342900">
              <a:buFont typeface="Wingdings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If a concept is represented by a particular set of neurons how is the assignment to a new one made?</a:t>
            </a:r>
          </a:p>
          <a:p>
            <a:pPr marL="342900" indent="-342900">
              <a:buFont typeface="Wingdings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Approach: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connections and the weakness of many synapses sets up a quantitative tension between the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amazing functionality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weakness of the computational substrate.</a:t>
            </a:r>
          </a:p>
          <a:p>
            <a:pPr marL="342900" indent="-342900">
              <a:buFont typeface="Wingdings" charset="2"/>
              <a:buChar char="q"/>
            </a:pP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Amazing functionality here = Ability to learn hundreds of thousands of concepts and their relations in sequence over a lifetime with limited degradation of earlier one.</a:t>
            </a:r>
          </a:p>
          <a:p>
            <a:pPr marL="342900" indent="-342900">
              <a:lnSpc>
                <a:spcPct val="100000"/>
              </a:lnSpc>
              <a:buClrTx/>
              <a:buFont typeface="Wingdings" charset="2"/>
              <a:buChar char="q"/>
            </a:pPr>
            <a:endParaRPr lang="en-US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6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Computations in the Brain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0144" y="1119883"/>
            <a:ext cx="8382857" cy="547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buClrTx/>
              <a:buFont typeface="Wingdings" charset="2"/>
              <a:buChar char="q"/>
            </a:pPr>
            <a:endParaRPr lang="en-US" altLang="en-US" sz="2000" dirty="0">
              <a:latin typeface="Calibri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5524" y="267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85900" y="1257300"/>
            <a:ext cx="6172200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Neuroidal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Model of Computation</a:t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Like McCulloch-Pitts but more programmable (states, timing) e.g. for timing-dependent plasticity, and more quantitative.</a:t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9147" y="2887390"/>
            <a:ext cx="7927848" cy="33944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Resource Bounds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neurons (with states), each connected to </a:t>
            </a:r>
            <a:r>
              <a:rPr lang="en-US" sz="20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others, with max. synaptic weights 1/</a:t>
            </a:r>
            <a:r>
              <a:rPr lang="en-US" sz="2000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× threshold.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Local Updates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to states and synapses ….. 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Timing: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Inputs to neurons can be activated simultaneously by a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prompt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Neurons have local timing mechanism which can keep them in sync. for a few steps.</a:t>
            </a:r>
          </a:p>
          <a:p>
            <a:pPr>
              <a:buFont typeface="Wingdings" charset="2"/>
              <a:buChar char="q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q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q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Intended to strictly underestimate computational capabilities of cortex, not to “model” it in the sense of applied mathematics.</a:t>
            </a:r>
          </a:p>
        </p:txBody>
      </p:sp>
    </p:spTree>
    <p:extLst>
      <p:ext uri="{BB962C8B-B14F-4D97-AF65-F5344CB8AC3E}">
        <p14:creationId xmlns:p14="http://schemas.microsoft.com/office/powerpoint/2010/main" val="480155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Computations in the Brain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0144" y="1119883"/>
            <a:ext cx="8382857" cy="547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buClrTx/>
              <a:buFont typeface="Wingdings" charset="2"/>
              <a:buChar char="q"/>
            </a:pPr>
            <a:endParaRPr lang="en-US" altLang="en-US" sz="2000" dirty="0">
              <a:latin typeface="Calibri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5524" y="267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36626" y="1199674"/>
            <a:ext cx="7886700" cy="9941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charset="2"/>
              <a:buChar char="q"/>
            </a:pPr>
            <a:r>
              <a:rPr lang="en-US" sz="2000" dirty="0">
                <a:latin typeface="Times New Roman" pitchFamily="18" charset="0"/>
              </a:rPr>
              <a:t>Want to find systems level primitives of cortex: Here consider: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Association</a:t>
            </a:r>
            <a:r>
              <a:rPr lang="en-US" sz="2000" dirty="0">
                <a:latin typeface="Times New Roman" pitchFamily="18" charset="0"/>
              </a:rPr>
              <a:t> as a task of circuit formation (not conventional </a:t>
            </a:r>
            <a:r>
              <a:rPr lang="en-US" sz="2000" dirty="0" err="1">
                <a:latin typeface="Times New Roman" pitchFamily="18" charset="0"/>
              </a:rPr>
              <a:t>autoassociation</a:t>
            </a:r>
            <a:r>
              <a:rPr lang="en-US" sz="2000" dirty="0">
                <a:latin typeface="Times New Roman" pitchFamily="18" charset="0"/>
              </a:rPr>
              <a:t>, dictionary lookup etc.)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13708" y="2391156"/>
            <a:ext cx="7640454" cy="37719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sz="2000" dirty="0">
              <a:latin typeface="Times New Roman" pitchFamily="18" charset="0"/>
            </a:endParaRPr>
          </a:p>
          <a:p>
            <a:pPr>
              <a:buFont typeface="Wingdings" charset="2"/>
              <a:buChar char="q"/>
            </a:pPr>
            <a:r>
              <a:rPr lang="en-US" sz="2000" dirty="0">
                <a:latin typeface="Times New Roman" pitchFamily="18" charset="0"/>
              </a:rPr>
              <a:t>Consider concepts “Donald Trump” and “President” to have been assigned a set of neurons already. What does cortex change so that in the future whenever the neurons for the former are active those of the latter will automatically become so? 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e.g.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want to represent the change that now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Donald Trump → President)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000" dirty="0">
                <a:latin typeface="Times New Roman" pitchFamily="18" charset="0"/>
              </a:rPr>
              <a:t> </a:t>
            </a:r>
          </a:p>
          <a:p>
            <a:pPr>
              <a:buFont typeface="Wingdings" charset="2"/>
              <a:buChar char="q"/>
            </a:pPr>
            <a:r>
              <a:rPr lang="en-US" sz="2000" b="1" dirty="0">
                <a:latin typeface="Times New Roman" pitchFamily="18" charset="0"/>
              </a:rPr>
              <a:t>Definition of Association: </a:t>
            </a:r>
            <a:r>
              <a:rPr lang="en-US" sz="2000" dirty="0">
                <a:latin typeface="Times New Roman" pitchFamily="18" charset="0"/>
              </a:rPr>
              <a:t>For any stored items A, B, change synaptic weights so that in future whenever A is active then B will be caused to be also.</a:t>
            </a:r>
          </a:p>
        </p:txBody>
      </p:sp>
    </p:spTree>
    <p:extLst>
      <p:ext uri="{BB962C8B-B14F-4D97-AF65-F5344CB8AC3E}">
        <p14:creationId xmlns:p14="http://schemas.microsoft.com/office/powerpoint/2010/main" val="10227538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Requirement for Association on Random Graph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0144" y="1119883"/>
            <a:ext cx="8382857" cy="547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buClrTx/>
              <a:buFont typeface="Wingdings" charset="2"/>
              <a:buChar char="q"/>
            </a:pPr>
            <a:endParaRPr lang="en-US" altLang="en-US" sz="2000" dirty="0">
              <a:latin typeface="Calibri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5524" y="267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2850356" y="2138364"/>
            <a:ext cx="61913" cy="1350169"/>
            <a:chOff x="1434" y="1154"/>
            <a:chExt cx="52" cy="1134"/>
          </a:xfrm>
        </p:grpSpPr>
        <p:sp>
          <p:nvSpPr>
            <p:cNvPr id="12" name="Oval 3"/>
            <p:cNvSpPr>
              <a:spLocks noChangeArrowheads="1"/>
            </p:cNvSpPr>
            <p:nvPr/>
          </p:nvSpPr>
          <p:spPr bwMode="auto">
            <a:xfrm>
              <a:off x="1438" y="115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" name="Oval 4"/>
            <p:cNvSpPr>
              <a:spLocks noChangeArrowheads="1"/>
            </p:cNvSpPr>
            <p:nvPr/>
          </p:nvSpPr>
          <p:spPr bwMode="auto">
            <a:xfrm>
              <a:off x="1434" y="169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" name="Oval 5"/>
            <p:cNvSpPr>
              <a:spLocks noChangeArrowheads="1"/>
            </p:cNvSpPr>
            <p:nvPr/>
          </p:nvSpPr>
          <p:spPr bwMode="auto">
            <a:xfrm>
              <a:off x="1434" y="140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" name="Oval 6"/>
            <p:cNvSpPr>
              <a:spLocks noChangeArrowheads="1"/>
            </p:cNvSpPr>
            <p:nvPr/>
          </p:nvSpPr>
          <p:spPr bwMode="auto">
            <a:xfrm>
              <a:off x="1434" y="195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1434" y="224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17" name="Group 8"/>
          <p:cNvGrpSpPr>
            <a:grpSpLocks/>
          </p:cNvGrpSpPr>
          <p:nvPr/>
        </p:nvGrpSpPr>
        <p:grpSpPr bwMode="auto">
          <a:xfrm>
            <a:off x="5579269" y="3102770"/>
            <a:ext cx="61913" cy="1350169"/>
            <a:chOff x="1434" y="1154"/>
            <a:chExt cx="52" cy="1134"/>
          </a:xfrm>
        </p:grpSpPr>
        <p:sp>
          <p:nvSpPr>
            <p:cNvPr id="18" name="Oval 9"/>
            <p:cNvSpPr>
              <a:spLocks noChangeArrowheads="1"/>
            </p:cNvSpPr>
            <p:nvPr/>
          </p:nvSpPr>
          <p:spPr bwMode="auto">
            <a:xfrm>
              <a:off x="1438" y="115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1434" y="169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" name="Oval 11"/>
            <p:cNvSpPr>
              <a:spLocks noChangeArrowheads="1"/>
            </p:cNvSpPr>
            <p:nvPr/>
          </p:nvSpPr>
          <p:spPr bwMode="auto">
            <a:xfrm>
              <a:off x="1434" y="140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" name="Oval 12"/>
            <p:cNvSpPr>
              <a:spLocks noChangeArrowheads="1"/>
            </p:cNvSpPr>
            <p:nvPr/>
          </p:nvSpPr>
          <p:spPr bwMode="auto">
            <a:xfrm>
              <a:off x="1434" y="1958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2" name="Oval 13"/>
            <p:cNvSpPr>
              <a:spLocks noChangeArrowheads="1"/>
            </p:cNvSpPr>
            <p:nvPr/>
          </p:nvSpPr>
          <p:spPr bwMode="auto">
            <a:xfrm>
              <a:off x="1434" y="224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23" name="Line 14"/>
          <p:cNvSpPr>
            <a:spLocks noChangeShapeType="1"/>
          </p:cNvSpPr>
          <p:nvPr/>
        </p:nvSpPr>
        <p:spPr bwMode="auto">
          <a:xfrm>
            <a:off x="2886075" y="2171700"/>
            <a:ext cx="2728913" cy="957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24" name="Line 15"/>
          <p:cNvSpPr>
            <a:spLocks noChangeShapeType="1"/>
          </p:cNvSpPr>
          <p:nvPr/>
        </p:nvSpPr>
        <p:spPr bwMode="auto">
          <a:xfrm>
            <a:off x="2878933" y="2821783"/>
            <a:ext cx="2764631" cy="3071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>
            <a:off x="2886076" y="3121819"/>
            <a:ext cx="2736056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>
            <a:off x="2857500" y="3429000"/>
            <a:ext cx="2686050" cy="942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>
            <a:off x="2857500" y="3143250"/>
            <a:ext cx="2743200" cy="1257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28" name="Line 19"/>
          <p:cNvSpPr>
            <a:spLocks noChangeShapeType="1"/>
          </p:cNvSpPr>
          <p:nvPr/>
        </p:nvSpPr>
        <p:spPr bwMode="auto">
          <a:xfrm>
            <a:off x="2857500" y="2800351"/>
            <a:ext cx="2743200" cy="16216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29" name="AutoShape 20"/>
          <p:cNvSpPr>
            <a:spLocks/>
          </p:cNvSpPr>
          <p:nvPr/>
        </p:nvSpPr>
        <p:spPr bwMode="auto">
          <a:xfrm>
            <a:off x="2328862" y="2128839"/>
            <a:ext cx="157163" cy="1393031"/>
          </a:xfrm>
          <a:prstGeom prst="leftBrace">
            <a:avLst>
              <a:gd name="adj1" fmla="val 7386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2481263" y="2645569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  <a:cs typeface="Arial" charset="0"/>
              </a:rPr>
              <a:t>A</a:t>
            </a:r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2000250" y="2571751"/>
            <a:ext cx="3476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latin typeface="Times New Roman" pitchFamily="18" charset="0"/>
                <a:cs typeface="Arial" charset="0"/>
              </a:rPr>
              <a:t>r</a:t>
            </a: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5657850" y="3600450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  <a:cs typeface="Arial" charset="0"/>
              </a:rPr>
              <a:t>C</a:t>
            </a: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5145881" y="2667000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Arial" charset="0"/>
              </a:rPr>
              <a:t>k</a:t>
            </a:r>
          </a:p>
        </p:txBody>
      </p:sp>
      <p:sp>
        <p:nvSpPr>
          <p:cNvPr id="34" name="Text Box 25"/>
          <p:cNvSpPr txBox="1">
            <a:spLocks noChangeArrowheads="1"/>
          </p:cNvSpPr>
          <p:nvPr/>
        </p:nvSpPr>
        <p:spPr bwMode="auto">
          <a:xfrm>
            <a:off x="5110162" y="4474369"/>
            <a:ext cx="2872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Arial" charset="0"/>
              </a:rPr>
              <a:t>k</a:t>
            </a:r>
          </a:p>
        </p:txBody>
      </p:sp>
      <p:sp>
        <p:nvSpPr>
          <p:cNvPr id="35" name="AutoShape 26"/>
          <p:cNvSpPr>
            <a:spLocks/>
          </p:cNvSpPr>
          <p:nvPr/>
        </p:nvSpPr>
        <p:spPr bwMode="auto">
          <a:xfrm rot="-10787862">
            <a:off x="5822156" y="3086101"/>
            <a:ext cx="157163" cy="1393031"/>
          </a:xfrm>
          <a:prstGeom prst="leftBrace">
            <a:avLst>
              <a:gd name="adj1" fmla="val 7386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6" name="AutoShape 27"/>
          <p:cNvSpPr>
            <a:spLocks noChangeArrowheads="1"/>
          </p:cNvSpPr>
          <p:nvPr/>
        </p:nvSpPr>
        <p:spPr bwMode="auto">
          <a:xfrm rot="-5178192">
            <a:off x="5305425" y="4238625"/>
            <a:ext cx="95250" cy="7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1670395513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2 w 21600"/>
              <a:gd name="T13" fmla="*/ 0 h 21600"/>
              <a:gd name="T14" fmla="*/ 21348 w 21600"/>
              <a:gd name="T15" fmla="*/ 849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200" y="6000"/>
                </a:moveTo>
                <a:cubicBezTo>
                  <a:pt x="3018" y="2363"/>
                  <a:pt x="6734" y="66"/>
                  <a:pt x="10800" y="67"/>
                </a:cubicBezTo>
                <a:cubicBezTo>
                  <a:pt x="14865" y="67"/>
                  <a:pt x="18581" y="2363"/>
                  <a:pt x="20399" y="6000"/>
                </a:cubicBezTo>
                <a:lnTo>
                  <a:pt x="20459" y="5970"/>
                </a:lnTo>
                <a:cubicBezTo>
                  <a:pt x="18630" y="2311"/>
                  <a:pt x="14890" y="-1"/>
                  <a:pt x="10799" y="0"/>
                </a:cubicBezTo>
                <a:cubicBezTo>
                  <a:pt x="6709" y="0"/>
                  <a:pt x="2969" y="2311"/>
                  <a:pt x="1140" y="597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7" name="AutoShape 28"/>
          <p:cNvSpPr>
            <a:spLocks noChangeArrowheads="1"/>
          </p:cNvSpPr>
          <p:nvPr/>
        </p:nvSpPr>
        <p:spPr bwMode="auto">
          <a:xfrm rot="-5178192">
            <a:off x="5338763" y="3052763"/>
            <a:ext cx="95250" cy="7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1670395513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2 w 21600"/>
              <a:gd name="T13" fmla="*/ 0 h 21600"/>
              <a:gd name="T14" fmla="*/ 21348 w 21600"/>
              <a:gd name="T15" fmla="*/ 849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200" y="6000"/>
                </a:moveTo>
                <a:cubicBezTo>
                  <a:pt x="3018" y="2363"/>
                  <a:pt x="6734" y="66"/>
                  <a:pt x="10800" y="67"/>
                </a:cubicBezTo>
                <a:cubicBezTo>
                  <a:pt x="14865" y="67"/>
                  <a:pt x="18581" y="2363"/>
                  <a:pt x="20399" y="6000"/>
                </a:cubicBezTo>
                <a:lnTo>
                  <a:pt x="20459" y="5970"/>
                </a:lnTo>
                <a:cubicBezTo>
                  <a:pt x="18630" y="2311"/>
                  <a:pt x="14890" y="-1"/>
                  <a:pt x="10799" y="0"/>
                </a:cubicBezTo>
                <a:cubicBezTo>
                  <a:pt x="6709" y="0"/>
                  <a:pt x="2969" y="2311"/>
                  <a:pt x="1140" y="597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4434392" y="3200400"/>
            <a:ext cx="184731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3300" b="1">
              <a:solidFill>
                <a:srgbClr val="FFFFFF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2857500" y="3143250"/>
            <a:ext cx="274320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0" name="Line 32"/>
          <p:cNvSpPr>
            <a:spLocks noChangeShapeType="1"/>
          </p:cNvSpPr>
          <p:nvPr/>
        </p:nvSpPr>
        <p:spPr bwMode="auto">
          <a:xfrm>
            <a:off x="2857500" y="2457450"/>
            <a:ext cx="2743200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1" name="Text Box 33"/>
          <p:cNvSpPr txBox="1">
            <a:spLocks noChangeArrowheads="1"/>
          </p:cNvSpPr>
          <p:nvPr/>
        </p:nvSpPr>
        <p:spPr bwMode="auto">
          <a:xfrm>
            <a:off x="1683010" y="4140994"/>
            <a:ext cx="405881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300" b="1">
                <a:solidFill>
                  <a:srgbClr val="FFFFFF"/>
                </a:solidFill>
                <a:latin typeface="Comic Sans MS" pitchFamily="66" charset="0"/>
                <a:cs typeface="Arial" charset="0"/>
              </a:rPr>
              <a:t>n</a:t>
            </a:r>
          </a:p>
        </p:txBody>
      </p:sp>
      <p:sp>
        <p:nvSpPr>
          <p:cNvPr id="42" name="Rectangle 34"/>
          <p:cNvSpPr>
            <a:spLocks noChangeArrowheads="1"/>
          </p:cNvSpPr>
          <p:nvPr/>
        </p:nvSpPr>
        <p:spPr bwMode="auto">
          <a:xfrm>
            <a:off x="1314451" y="3886201"/>
            <a:ext cx="39998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1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no. of nodes in network</a:t>
            </a:r>
          </a:p>
          <a:p>
            <a:r>
              <a:rPr lang="en-US" sz="21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1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prob. of edge</a:t>
            </a:r>
          </a:p>
          <a:p>
            <a:r>
              <a:rPr lang="en-US" sz="21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2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no. of nodes for a concept</a:t>
            </a:r>
          </a:p>
          <a:p>
            <a:r>
              <a:rPr lang="en-US" sz="21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min. no. of inputs to fire a node</a:t>
            </a:r>
          </a:p>
        </p:txBody>
      </p:sp>
      <p:sp>
        <p:nvSpPr>
          <p:cNvPr id="43" name="Text Box 22"/>
          <p:cNvSpPr txBox="1">
            <a:spLocks noChangeArrowheads="1"/>
          </p:cNvSpPr>
          <p:nvPr/>
        </p:nvSpPr>
        <p:spPr bwMode="auto">
          <a:xfrm>
            <a:off x="6115050" y="3600451"/>
            <a:ext cx="3476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latin typeface="Times New Roman" pitchFamily="18" charset="0"/>
                <a:cs typeface="Arial" charset="0"/>
              </a:rPr>
              <a:t>r</a:t>
            </a:r>
          </a:p>
        </p:txBody>
      </p:sp>
      <p:sp>
        <p:nvSpPr>
          <p:cNvPr id="44" name="TextBox 36"/>
          <p:cNvSpPr txBox="1">
            <a:spLocks noChangeArrowheads="1"/>
          </p:cNvSpPr>
          <p:nvPr/>
        </p:nvSpPr>
        <p:spPr bwMode="auto">
          <a:xfrm>
            <a:off x="1243013" y="2629004"/>
            <a:ext cx="108585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 Donald </a:t>
            </a:r>
          </a:p>
          <a:p>
            <a:r>
              <a:rPr lang="en-US" sz="1500" dirty="0">
                <a:solidFill>
                  <a:srgbClr val="FF0000"/>
                </a:solidFill>
              </a:rPr>
              <a:t> Trump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5" name="TextBox 37"/>
          <p:cNvSpPr txBox="1">
            <a:spLocks noChangeArrowheads="1"/>
          </p:cNvSpPr>
          <p:nvPr/>
        </p:nvSpPr>
        <p:spPr bwMode="auto">
          <a:xfrm>
            <a:off x="6451996" y="3600451"/>
            <a:ext cx="10918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President</a:t>
            </a:r>
          </a:p>
        </p:txBody>
      </p:sp>
    </p:spTree>
    <p:extLst>
      <p:ext uri="{BB962C8B-B14F-4D97-AF65-F5344CB8AC3E}">
        <p14:creationId xmlns:p14="http://schemas.microsoft.com/office/powerpoint/2010/main" val="484404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Computations in the Brain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0144" y="1119883"/>
            <a:ext cx="8382857" cy="547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48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buClrTx/>
              <a:buFont typeface="Wingdings" charset="2"/>
              <a:buChar char="q"/>
            </a:pPr>
            <a:endParaRPr lang="en-US" altLang="en-US" sz="2000" dirty="0">
              <a:latin typeface="Calibri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5524" y="2671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0143" y="992277"/>
            <a:ext cx="8382857" cy="12540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Bounds on Capacity, the number of associations that can be memorized, each with one-shot learning, without significant degradation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80142" y="1786842"/>
            <a:ext cx="8382858" cy="38536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Finding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: If the associations are </a:t>
            </a:r>
            <a:r>
              <a:rPr lang="en-US" sz="2000" dirty="0" err="1">
                <a:latin typeface="Times New Roman" charset="0"/>
                <a:ea typeface="Times New Roman" charset="0"/>
                <a:cs typeface="Times New Roman" charset="0"/>
              </a:rPr>
              <a:t>composable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, (i.e. you can chain several in your mind), which implies that the number of neurons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of the trigger A is the same as the number of neurons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of the target B, then for the simplest mechanism (acting across just one layer) the capacity is degraded.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For simplicity we give the theorem  for one (paradigmatic) instance, when each neuron has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= √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connections for an n neuron system.</a:t>
            </a:r>
          </a:p>
          <a:p>
            <a:pPr>
              <a:buFont typeface="Wingdings" charset="2"/>
              <a:buChar char="q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Theorem: </a:t>
            </a:r>
            <a:r>
              <a:rPr lang="en-US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If the associations are to be </a:t>
            </a:r>
            <a:r>
              <a:rPr lang="en-US" sz="2000" dirty="0" err="1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composable</a:t>
            </a:r>
            <a:r>
              <a:rPr lang="en-US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, i.e. </a:t>
            </a:r>
            <a:r>
              <a:rPr lang="en-US" sz="2000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2000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, then the capacity for the one layer algorithm grows as ~</a:t>
            </a:r>
            <a:r>
              <a:rPr lang="en-US" sz="2000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, otherwise it may grow as ~</a:t>
            </a:r>
            <a:r>
              <a:rPr lang="en-US" sz="2000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000" baseline="30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3/2</a:t>
            </a:r>
            <a:r>
              <a:rPr lang="en-US" sz="2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. In both cases these are both upper and lower bounds.</a:t>
            </a:r>
          </a:p>
          <a:p>
            <a:pPr>
              <a:buFont typeface="Wingdings" charset="2"/>
              <a:buChar char="q"/>
            </a:pP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Next: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To consider more complex algorithms with better </a:t>
            </a:r>
            <a:r>
              <a:rPr lang="en-US" sz="2000" dirty="0" err="1">
                <a:latin typeface="Times New Roman" charset="0"/>
                <a:ea typeface="Times New Roman" charset="0"/>
                <a:cs typeface="Times New Roman" charset="0"/>
              </a:rPr>
              <a:t>composable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capacity.</a:t>
            </a:r>
          </a:p>
          <a:p>
            <a:pPr>
              <a:buFont typeface="Wingdings" charset="2"/>
              <a:buChar char="q"/>
            </a:pPr>
            <a:endParaRPr lang="en-US" sz="20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4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6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097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de-DE" sz="3200" dirty="0">
                <a:latin typeface="Times New Roman" charset="0"/>
                <a:ea typeface="Times New Roman" charset="0"/>
                <a:cs typeface="Times New Roman" charset="0"/>
              </a:rPr>
              <a:t>Limit </a:t>
            </a:r>
            <a:r>
              <a:rPr lang="de-DE" sz="3200" dirty="0" err="1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de-DE" sz="3200" dirty="0">
                <a:latin typeface="Times New Roman" charset="0"/>
                <a:ea typeface="Times New Roman" charset="0"/>
                <a:cs typeface="Times New Roman" charset="0"/>
              </a:rPr>
              <a:t>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333375" y="891822"/>
                <a:ext cx="8574039" cy="578485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buFont typeface="Wingdings" charset="2"/>
                  <a:buChar char="q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𝑈</m:t>
                    </m:r>
                    <m:r>
                      <a:rPr lang="de-DE" sz="20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is Shannon’s Entropy </a:t>
                </a:r>
              </a:p>
              <a:p>
                <a:pPr marL="0" indent="0">
                  <a:buNone/>
                </a:pPr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sz="2000" i="1" dirty="0" err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 dirty="0" err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Θ</m:t>
                          </m:r>
                        </m:e>
                      </m:d>
                      <m:r>
                        <a:rPr lang="en-US" sz="2000" i="1" dirty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sz="2000" i="1" dirty="0" err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err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 dirty="0" err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sz="20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𝑈</m:t>
                    </m:r>
                    <m:d>
                      <m:dPr>
                        <m:ctrlPr>
                          <a:rPr lang="de-DE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000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Θ</m:t>
                        </m:r>
                      </m:e>
                      <m:e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⋯, </m:t>
                        </m:r>
                        <m:sSub>
                          <m:sSubPr>
                            <m:ctrlPr>
                              <a:rPr lang="de-DE" sz="2000" i="1" dirty="0" err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de-DE" sz="20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sz="20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sz="20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−</m:t>
                    </m:r>
                    <m:r>
                      <a:rPr lang="en-US" sz="20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𝑈</m:t>
                    </m:r>
                    <m:d>
                      <m:dPr>
                        <m:ctrlPr>
                          <a:rPr lang="de-DE" sz="20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000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Θ</m:t>
                        </m:r>
                      </m:e>
                      <m:e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⋯, </m:t>
                        </m:r>
                        <m:sSub>
                          <m:sSubPr>
                            <m:ctrlPr>
                              <a:rPr lang="de-DE" sz="2000" i="1" dirty="0" err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de-DE" sz="20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sz="20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sz="20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20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de-DE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de-DE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Arial" charset="0"/>
                  <a:buChar char="•"/>
                </a:pPr>
                <a:endParaRPr lang="en-US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buFont typeface="Arial" charset="0"/>
                  <a:buChar char="•"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Clearly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𝐼</m:t>
                        </m:r>
                      </m:e>
                      <m: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1800" i="1" dirty="0" err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Θ</m:t>
                        </m:r>
                      </m:e>
                    </m:d>
                    <m:r>
                      <a:rPr lang="en-US" sz="18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 ≥ 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𝐼</m:t>
                        </m:r>
                      </m:e>
                      <m: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1800" i="1" dirty="0" err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18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 dirty="0" err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</a:p>
              <a:p>
                <a:pPr marL="457200" lvl="1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/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We have developed Software &amp; Algorithm (using SMC method)  to </a:t>
                </a:r>
                <a:r>
                  <a:rPr lang="en-US" sz="1800" b="1" i="1" dirty="0">
                    <a:latin typeface="Times New Roman" charset="0"/>
                    <a:ea typeface="Times New Roman" charset="0"/>
                    <a:cs typeface="Times New Roman" charset="0"/>
                  </a:rPr>
                  <a:t>numerically</a:t>
                </a: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 compute the above quantity. </a:t>
                </a:r>
              </a:p>
              <a:p>
                <a:pPr marL="457200" lvl="1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  </a:t>
                </a:r>
                <a:r>
                  <a:rPr lang="en-US" sz="2200" b="1" dirty="0">
                    <a:latin typeface="Times New Roman" charset="0"/>
                    <a:ea typeface="Times New Roman" charset="0"/>
                    <a:cs typeface="Times New Roman" charset="0"/>
                  </a:rPr>
                  <a:t>Theorem: </a:t>
                </a:r>
                <a:r>
                  <a:rPr lang="en-US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Suppose that the data is  </a:t>
                </a:r>
                <a:r>
                  <a:rPr lang="en-US" sz="2400" dirty="0" err="1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i.i.d</a:t>
                </a:r>
                <a:r>
                  <a:rPr lang="en-US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. data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Θ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Times New Roman" charset="0"/>
                    <a:cs typeface="Times New Roman" panose="02020603050405020304" pitchFamily="18" charset="0"/>
                  </a:rPr>
                  <a:t> then under mild assumptions for large n</a:t>
                </a: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: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	</a:t>
                </a:r>
                <a:r>
                  <a:rPr lang="en-US" sz="3200" b="1" dirty="0" err="1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LoL</a:t>
                </a:r>
                <a:r>
                  <a:rPr lang="en-US" sz="3200" b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sz="3600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𝒅</m:t>
                        </m:r>
                      </m:num>
                      <m:den>
                        <m:r>
                          <a:rPr lang="en-US" sz="3600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𝟐</m:t>
                        </m:r>
                      </m:den>
                    </m:f>
                    <m:r>
                      <a:rPr lang="en-US" sz="3600" b="1" i="1" dirty="0" smtClean="0">
                        <a:solidFill>
                          <a:schemeClr val="tx1"/>
                        </a:solidFill>
                        <a:latin typeface="Cambria Math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3600" b="1" i="0" dirty="0">
                        <a:solidFill>
                          <a:schemeClr val="tx1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𝐥𝐨𝐠</m:t>
                    </m:r>
                    <m:d>
                      <m:dPr>
                        <m:ctrlPr>
                          <a:rPr lang="en-US" sz="3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3600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𝟏</m:t>
                        </m:r>
                        <m:r>
                          <a:rPr lang="en-US" sz="3600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 </m:t>
                        </m:r>
                        <m:r>
                          <a:rPr lang="en-US" sz="3600" b="1" i="1" dirty="0" smtClean="0">
                            <a:solidFill>
                              <a:schemeClr val="tx1"/>
                            </a:solidFill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𝟏</m:t>
                        </m:r>
                        <m:r>
                          <a:rPr lang="en-US" sz="3600" b="1" i="1" dirty="0" smtClean="0">
                            <a:solidFill>
                              <a:schemeClr val="tx1"/>
                            </a:solidFill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/</m:t>
                        </m:r>
                        <m:r>
                          <a:rPr lang="en-US" sz="3600" b="1" i="1" dirty="0" smtClean="0">
                            <a:solidFill>
                              <a:schemeClr val="tx1"/>
                            </a:solidFill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𝒏</m:t>
                        </m:r>
                      </m:e>
                    </m:d>
                  </m:oMath>
                </a14:m>
                <a:endParaRPr lang="en-US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>
                  <a:buNone/>
                </a:pPr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	</a:t>
                </a:r>
                <a:endParaRPr lang="en-US" sz="18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333375" y="891822"/>
                <a:ext cx="8574039" cy="5784855"/>
              </a:xfrm>
              <a:prstGeom prst="rect">
                <a:avLst/>
              </a:prstGeom>
              <a:blipFill rotWithShape="0">
                <a:blip r:embed="rId3"/>
                <a:stretch>
                  <a:fillRect l="-782" t="-1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58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60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101" y="142563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Future Work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333375" y="891822"/>
            <a:ext cx="8574039" cy="57848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endParaRPr lang="en-US" sz="2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>
              <a:buFont typeface="Wingdings" charset="2"/>
              <a:buChar char="q"/>
            </a:pPr>
            <a:r>
              <a:rPr lang="en-US" sz="24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LoL</a:t>
            </a:r>
            <a:r>
              <a:rPr lang="en-US" sz="24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and predictive power in more general settings:</a:t>
            </a:r>
          </a:p>
          <a:p>
            <a:pPr lvl="2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Nonparametric model class</a:t>
            </a:r>
          </a:p>
          <a:p>
            <a:pPr lvl="2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Dependent data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Shannon’s type formulas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Computational  methods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Limit achieving algorithms</a:t>
            </a:r>
          </a:p>
          <a:p>
            <a:pPr>
              <a:buFont typeface="Wingdings" charset="2"/>
              <a:buChar char="q"/>
            </a:pPr>
            <a:r>
              <a:rPr lang="en-US" sz="24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LoL</a:t>
            </a:r>
            <a:r>
              <a:rPr lang="en-US" sz="24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with Adaptive selection of loss functions </a:t>
            </a:r>
          </a:p>
          <a:p>
            <a:pPr>
              <a:buFont typeface="Wingdings" charset="2"/>
              <a:buChar char="q"/>
            </a:pPr>
            <a:r>
              <a:rPr lang="en-US" sz="24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LoL</a:t>
            </a:r>
            <a:r>
              <a:rPr lang="en-US" sz="24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with Time-varying loss functions </a:t>
            </a:r>
          </a:p>
          <a:p>
            <a:pPr marL="342900" indent="-342900">
              <a:lnSpc>
                <a:spcPct val="100000"/>
              </a:lnSpc>
              <a:buClrTx/>
              <a:buFont typeface="Wingdings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More examples of non-</a:t>
            </a:r>
            <a:r>
              <a:rPr lang="en-US" altLang="en-US" sz="2400" dirty="0" err="1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identifiability</a:t>
            </a:r>
            <a:endParaRPr lang="en-US" altLang="en-US" sz="2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ClrTx/>
              <a:buFont typeface="Wingdings" charset="2"/>
              <a:buChar char="q"/>
            </a:pPr>
            <a:r>
              <a:rPr lang="en-US" altLang="en-US" sz="24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Exploration of connectivity and non-connectivity in alternate sets of parameters.</a:t>
            </a:r>
            <a:endParaRPr lang="en-US" altLang="en-US" sz="2400" dirty="0">
              <a:solidFill>
                <a:srgbClr val="FF0000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ClrTx/>
              <a:buFont typeface="Wingdings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consider more complex algorithms with better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capacity.</a:t>
            </a:r>
            <a:endParaRPr lang="en-US" altLang="en-US" sz="24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01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61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89753" y="132289"/>
            <a:ext cx="6218385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altLang="zh-CN" sz="3200" dirty="0">
                <a:latin typeface="Times New Roman" charset="0"/>
                <a:ea typeface="Times New Roman" charset="0"/>
                <a:cs typeface="Times New Roman" charset="0"/>
              </a:rPr>
              <a:t>Backup Slides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9406" y="2939846"/>
            <a:ext cx="4522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936684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38E19E88-D454-480C-A856-A77079A59A33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62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4679950" y="1731963"/>
            <a:ext cx="3979863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85750" indent="-284163"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toy problem, there are two ways to separate the classes: by looking at the four corners or by looking at the three center pixels in the top row.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see that we first find a solution W with good accuracy, (corners), then a solution W' with good accuracy (top center), and then predictive performance degrades because there are no more distinct classifiers left.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313" y="1506538"/>
            <a:ext cx="4951413" cy="393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7416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BC7B6DCF-BE33-400F-BA98-FFB4AB468216}" type="slidenum">
              <a:rPr lang="en-US" altLang="en-US" sz="1200">
                <a:solidFill>
                  <a:srgbClr val="8B8B8B"/>
                </a:solidFill>
                <a:latin typeface="Calibri" panose="020F0502020204030204" pitchFamily="34" charset="0"/>
                <a:ea typeface="DejaVu Sans" charset="0"/>
                <a:cs typeface="DejaVu Sans" charset="0"/>
              </a:rPr>
              <a:pPr algn="r" hangingPunct="1">
                <a:lnSpc>
                  <a:spcPct val="100000"/>
                </a:lnSpc>
              </a:pPr>
              <a:t>63</a:t>
            </a:fld>
            <a:endParaRPr lang="en-US" altLang="en-US" sz="1200">
              <a:solidFill>
                <a:srgbClr val="8B8B8B"/>
              </a:solidFill>
              <a:latin typeface="Calibri" panose="020F0502020204030204" pitchFamily="34" charset="0"/>
              <a:ea typeface="DejaVu Sans" charset="0"/>
              <a:cs typeface="DejaVu Sans" charset="0"/>
            </a:endParaRP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550988" y="150813"/>
            <a:ext cx="721042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414044"/>
            <a:ext cx="5583238" cy="310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5331126" y="828675"/>
            <a:ext cx="3650950" cy="589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85750" indent="-284163"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85750" algn="l"/>
                <a:tab pos="742950" algn="l"/>
                <a:tab pos="1200150" algn="l"/>
                <a:tab pos="1657350" algn="l"/>
                <a:tab pos="2114550" algn="l"/>
                <a:tab pos="2571750" algn="l"/>
                <a:tab pos="3028950" algn="l"/>
                <a:tab pos="3486150" algn="l"/>
                <a:tab pos="3943350" algn="l"/>
                <a:tab pos="4400550" algn="l"/>
                <a:tab pos="4857750" algn="l"/>
                <a:tab pos="5314950" algn="l"/>
                <a:tab pos="5772150" algn="l"/>
                <a:tab pos="6229350" algn="l"/>
                <a:tab pos="6686550" algn="l"/>
                <a:tab pos="7143750" algn="l"/>
                <a:tab pos="7600950" algn="l"/>
                <a:tab pos="8058150" algn="l"/>
                <a:tab pos="8515350" algn="l"/>
                <a:tab pos="8972550" algn="l"/>
                <a:tab pos="94297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pollute a UCI data set, Cancer, by concatenating another UCI data set, Iris, in training by aligning labels (that is, we generate data by concatenating pairs x-Cancer and x-Iris if they have the same binary y label).  In test, Iris labels no longer align.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see that we can find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classifiers with similar predictive performance in training.  However, the first classifier does poorly in test because it had trained to Iris, rather than cancer features – something that hopefully a domain expert would catch!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4814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7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097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de-DE" sz="3200" dirty="0">
                <a:latin typeface="Times New Roman" charset="0"/>
                <a:ea typeface="Times New Roman" charset="0"/>
                <a:cs typeface="Times New Roman" charset="0"/>
              </a:rPr>
              <a:t>Limit </a:t>
            </a:r>
            <a:r>
              <a:rPr lang="de-DE" sz="3200" dirty="0" err="1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de-DE" sz="3200" dirty="0">
                <a:latin typeface="Times New Roman" charset="0"/>
                <a:ea typeface="Times New Roman" charset="0"/>
                <a:cs typeface="Times New Roman" charset="0"/>
              </a:rPr>
              <a:t>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333375" y="891822"/>
                <a:ext cx="8574039" cy="578485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		</a:t>
                </a:r>
                <a:r>
                  <a:rPr lang="en-US" sz="3200" b="1" dirty="0" err="1">
                    <a:latin typeface="Times New Roman" charset="0"/>
                    <a:ea typeface="Times New Roman" charset="0"/>
                    <a:cs typeface="Times New Roman" charset="0"/>
                  </a:rPr>
                  <a:t>LoL</a:t>
                </a:r>
                <a:r>
                  <a:rPr lang="en-US" sz="3200" b="1" dirty="0">
                    <a:latin typeface="Times New Roman" charset="0"/>
                    <a:ea typeface="Times New Roman" charset="0"/>
                    <a:cs typeface="Times New Roman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sz="3200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𝒅</m:t>
                        </m:r>
                      </m:num>
                      <m:den>
                        <m:r>
                          <a:rPr lang="en-US" sz="3200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𝟐</m:t>
                        </m:r>
                      </m:den>
                    </m:f>
                    <m:r>
                      <a:rPr lang="en-US" sz="3200" b="1" i="1" dirty="0">
                        <a:latin typeface="Cambria Math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3200" b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𝐥𝐨𝐠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 </m:t>
                        </m:r>
                        <m:r>
                          <a:rPr lang="en-US" sz="3200" b="1" i="1" dirty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/</m:t>
                        </m:r>
                        <m:r>
                          <a:rPr lang="en-US" sz="3200" b="1" i="1" dirty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𝒏</m:t>
                        </m:r>
                      </m:e>
                    </m:d>
                  </m:oMath>
                </a14:m>
                <a:endParaRPr lang="en-US" sz="32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This is reminiscent of </a:t>
                </a:r>
                <a:r>
                  <a:rPr lang="en-US" b="1" i="1" dirty="0">
                    <a:latin typeface="Times New Roman" charset="0"/>
                    <a:ea typeface="Times New Roman" charset="0"/>
                    <a:cs typeface="Times New Roman" charset="0"/>
                  </a:rPr>
                  <a:t>Shannon’s celebrated channel capacity formula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		</a:t>
                </a:r>
                <a:r>
                  <a:rPr lang="en-US" sz="3200" b="1" dirty="0">
                    <a:latin typeface="Times New Roman" charset="0"/>
                    <a:ea typeface="Times New Roman" charset="0"/>
                    <a:cs typeface="Times New Roman" charset="0"/>
                  </a:rPr>
                  <a:t>C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fPr>
                      <m:num>
                        <m:r>
                          <a:rPr lang="en-US" sz="3200" b="1" i="1" dirty="0" smtClean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𝑲</m:t>
                        </m:r>
                      </m:num>
                      <m:den>
                        <m:r>
                          <a:rPr lang="en-US" sz="3200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𝟐</m:t>
                        </m:r>
                      </m:den>
                    </m:f>
                    <m:r>
                      <a:rPr lang="en-US" sz="3200" b="1" i="0" dirty="0">
                        <a:latin typeface="Cambria Math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a:rPr lang="en-US" sz="3200" b="1" i="0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𝐥𝐨𝐠</m:t>
                    </m:r>
                    <m:d>
                      <m:dPr>
                        <m:ctrlPr>
                          <a:rPr lang="en-US" sz="3200" b="1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𝟏</m:t>
                        </m:r>
                        <m:r>
                          <a:rPr lang="en-US" sz="3200" b="1" i="1" dirty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r>
                          <a:rPr lang="en-US" sz="3200" b="1" i="1" dirty="0" smtClean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𝑷</m:t>
                        </m:r>
                        <m:r>
                          <a:rPr lang="en-US" sz="3200" b="1" i="1" dirty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/</m:t>
                        </m:r>
                        <m:r>
                          <a:rPr lang="en-US" sz="3200" b="1" i="1" dirty="0" smtClean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𝝈</m:t>
                        </m:r>
                        <m:r>
                          <a:rPr lang="en-US" sz="3200" b="1" i="1" baseline="30000" dirty="0" smtClean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𝟐</m:t>
                        </m:r>
                      </m:e>
                    </m:d>
                  </m:oMath>
                </a14:m>
                <a:endParaRPr lang="en-US" sz="3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2400" b="1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I believe that there exists an analogous formula for fundamental limit of learning for very general  objectives of learning, for both well-specified and </a:t>
                </a:r>
                <a:r>
                  <a:rPr lang="en-US" dirty="0" err="1">
                    <a:latin typeface="Times New Roman" charset="0"/>
                    <a:ea typeface="Times New Roman" charset="0"/>
                    <a:cs typeface="Times New Roman" charset="0"/>
                  </a:rPr>
                  <a:t>mis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-specified cases for </a:t>
                </a:r>
                <a:r>
                  <a:rPr lang="en-US" dirty="0" err="1">
                    <a:latin typeface="Times New Roman" charset="0"/>
                    <a:ea typeface="Times New Roman" charset="0"/>
                    <a:cs typeface="Times New Roman" charset="0"/>
                  </a:rPr>
                  <a:t>i.i.d</a:t>
                </a: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. data.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Times New Roman" charset="0"/>
                    <a:ea typeface="Times New Roman" charset="0"/>
                    <a:cs typeface="Times New Roman" charset="0"/>
                  </a:rPr>
                  <a:t>I also believe that this can be further extended to dependent data under some assumptions.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We are presently investigating  these conjectures and have established some preliminary results.</a:t>
                </a:r>
              </a:p>
              <a:p>
                <a:pPr marL="457200" lvl="1" indent="0">
                  <a:buNone/>
                </a:pPr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333375" y="891822"/>
                <a:ext cx="8574039" cy="5784855"/>
              </a:xfrm>
              <a:prstGeom prst="rect">
                <a:avLst/>
              </a:prstGeom>
              <a:blipFill rotWithShape="0">
                <a:blip r:embed="rId3"/>
                <a:stretch>
                  <a:fillRect l="-1280" r="-2347" b="-4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1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8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91097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de-DE" sz="3200" dirty="0">
                <a:latin typeface="Times New Roman" charset="0"/>
                <a:ea typeface="Times New Roman" charset="0"/>
                <a:cs typeface="Times New Roman" charset="0"/>
              </a:rPr>
              <a:t>Limit </a:t>
            </a:r>
            <a:r>
              <a:rPr lang="de-DE" sz="3200" dirty="0" err="1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de-DE" sz="3200" dirty="0">
                <a:latin typeface="Times New Roman" charset="0"/>
                <a:ea typeface="Times New Roman" charset="0"/>
                <a:cs typeface="Times New Roman" charset="0"/>
              </a:rPr>
              <a:t>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333375" y="891822"/>
                <a:ext cx="8574039" cy="578485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lvl="1" indent="0">
                  <a:buNone/>
                </a:pPr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		2 </a:t>
                </a:r>
                <a:r>
                  <a:rPr lang="en-US" sz="2200" dirty="0" err="1">
                    <a:latin typeface="Times New Roman" charset="0"/>
                    <a:ea typeface="Times New Roman" charset="0"/>
                    <a:cs typeface="Times New Roman" charset="0"/>
                  </a:rPr>
                  <a:t>LoL</a:t>
                </a:r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  =  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log</m:t>
                    </m:r>
                    <m:d>
                      <m:dPr>
                        <m:ctrlPr>
                          <a:rPr lang="en-US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1+</m:t>
                        </m:r>
                        <m:r>
                          <a:rPr lang="en-US" sz="2200" b="0" i="1" dirty="0" smtClean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e>
                    </m:d>
                    <m:r>
                      <a:rPr lang="en-US" sz="22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 - 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 dirty="0">
                        <a:latin typeface="Cambria Math" charset="0"/>
                        <a:ea typeface="Times New Roman" charset="0"/>
                        <a:cs typeface="Times New Roman" charset="0"/>
                      </a:rPr>
                      <m:t>log</m:t>
                    </m:r>
                    <m:d>
                      <m:dPr>
                        <m:ctrlPr>
                          <a:rPr lang="en-US" sz="2200" i="1" dirty="0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/>
                            <a:ea typeface="Times New Roman" charset="0"/>
                            <a:cs typeface="Times New Roman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The resemblance to a Bayesian information criterion (BIC) penalty for model dimension is striking!</a:t>
                </a:r>
              </a:p>
              <a:p>
                <a:pPr marL="457200" lvl="1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Idea:  Use </a:t>
                </a:r>
                <a:endParaRPr lang="en-US" sz="3200" i="1" dirty="0">
                  <a:solidFill>
                    <a:schemeClr val="tx1"/>
                  </a:solidFill>
                  <a:latin typeface="Cambria Math" charset="0"/>
                  <a:ea typeface="Times New Roman" charset="0"/>
                  <a:cs typeface="Times New Roman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  <a:ea typeface="Times New Roman" charset="0"/>
                          <a:cs typeface="Times New Roman" charset="0"/>
                        </a:rPr>
                        <m:t>−2 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𝑈</m:t>
                      </m:r>
                      <m:d>
                        <m:dPr>
                          <m:ctrlPr>
                            <a:rPr lang="de-DE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Θ</m:t>
                          </m:r>
                        </m:e>
                        <m:e>
                          <m:sSub>
                            <m:sSubPr>
                              <m:ctrlP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i="1" dirty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de-DE" i="1" dirty="0" err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de-DE" i="1" dirty="0" err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de-DE" i="1" dirty="0" err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914400" lvl="2" indent="0">
                  <a:buNone/>
                </a:pPr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instead of BIC penalty.</a:t>
                </a:r>
              </a:p>
              <a:p>
                <a:pPr marL="457200" lvl="1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This is </a:t>
                </a:r>
                <a:r>
                  <a:rPr lang="en-US" sz="2200" b="1" dirty="0" err="1">
                    <a:latin typeface="Times New Roman" charset="0"/>
                    <a:ea typeface="Times New Roman" charset="0"/>
                    <a:cs typeface="Times New Roman" charset="0"/>
                  </a:rPr>
                  <a:t>LoL</a:t>
                </a:r>
                <a:r>
                  <a:rPr lang="en-US" sz="2200" b="1" dirty="0">
                    <a:latin typeface="Times New Roman" charset="0"/>
                    <a:ea typeface="Times New Roman" charset="0"/>
                    <a:cs typeface="Times New Roman" charset="0"/>
                  </a:rPr>
                  <a:t>-inspired model selection penalty</a:t>
                </a:r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.</a:t>
                </a:r>
              </a:p>
              <a:p>
                <a:pPr lvl="1"/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2200" b="1" dirty="0">
                    <a:latin typeface="Times New Roman" charset="0"/>
                    <a:ea typeface="Times New Roman" charset="0"/>
                    <a:cs typeface="Times New Roman" charset="0"/>
                  </a:rPr>
                  <a:t>Lemma : </a:t>
                </a:r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For a well-specified parametric case with finite dimensional parameters, the </a:t>
                </a:r>
                <a:r>
                  <a:rPr lang="en-US" sz="2200" dirty="0" err="1">
                    <a:latin typeface="Times New Roman" charset="0"/>
                    <a:ea typeface="Times New Roman" charset="0"/>
                    <a:cs typeface="Times New Roman" charset="0"/>
                  </a:rPr>
                  <a:t>LoL</a:t>
                </a:r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</a:rPr>
                  <a:t>-inspired model selection penalty method is consistent, and has the same performance as BIC as n </a:t>
                </a:r>
                <a:r>
                  <a:rPr lang="en-US" sz="2200" dirty="0">
                    <a:latin typeface="Times New Roman" charset="0"/>
                    <a:ea typeface="Times New Roman" charset="0"/>
                    <a:cs typeface="Times New Roman" charset="0"/>
                    <a:sym typeface="Wingdings" panose="05000000000000000000" pitchFamily="2" charset="2"/>
                  </a:rPr>
                  <a:t> ∞.</a:t>
                </a:r>
              </a:p>
              <a:p>
                <a:pPr marL="0" indent="0">
                  <a:buNone/>
                </a:pPr>
                <a:endParaRPr lang="en-US" sz="18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/>
                <a:r>
                  <a:rPr lang="en-US" sz="1800" dirty="0">
                    <a:latin typeface="Times New Roman" charset="0"/>
                    <a:ea typeface="Times New Roman" charset="0"/>
                    <a:cs typeface="Times New Roman" charset="0"/>
                  </a:rPr>
                  <a:t>Question:  Can this do better in finite dimensional cases?</a:t>
                </a:r>
              </a:p>
            </p:txBody>
          </p:sp>
        </mc:Choice>
        <mc:Fallback xmlns="">
          <p:sp>
            <p:nvSpPr>
              <p:cNvPr id="4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333375" y="891822"/>
                <a:ext cx="8574039" cy="5784855"/>
              </a:xfrm>
              <a:prstGeom prst="rect">
                <a:avLst/>
              </a:prstGeom>
              <a:blipFill rotWithShape="0">
                <a:blip r:embed="rId3"/>
                <a:stretch>
                  <a:fillRect l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15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9</a:t>
            </a:fld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501375" y="132289"/>
            <a:ext cx="7347191" cy="61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Experiment 1</a:t>
            </a:r>
            <a:endParaRPr lang="en-US" altLang="zh-CN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356721" y="857838"/>
            <a:ext cx="8602344" cy="145244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Experiment: selecting the true autoregressive (AR) order from AR class of orders 1,</a:t>
            </a:r>
            <a:r>
              <a:rPr lang="is-IS" sz="1800" dirty="0">
                <a:latin typeface="Times New Roman" charset="0"/>
                <a:ea typeface="Times New Roman" charset="0"/>
                <a:cs typeface="Times New Roman" charset="0"/>
              </a:rPr>
              <a:t>…,10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Measure of LOL is the conditional mutual information </a:t>
            </a:r>
            <a:endParaRPr lang="en-US" sz="16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true order is 3, sample size range from 20 to 400</a:t>
            </a:r>
          </a:p>
          <a:p>
            <a:pPr lvl="1">
              <a:buFont typeface="Arial" charset="0"/>
              <a:buChar char="•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Noise are </a:t>
            </a: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i.i.d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. standard Gaussian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400" y="6221944"/>
            <a:ext cx="32877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Probability of correct selection </a:t>
            </a:r>
          </a:p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(with one standard error confidence)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5013789" y="6221943"/>
            <a:ext cx="3288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Average selected order </a:t>
            </a:r>
          </a:p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(with one standard error confidence)</a:t>
            </a:r>
            <a:endParaRPr 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30" y="2009654"/>
            <a:ext cx="7582120" cy="421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30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6643</TotalTime>
  <Words>4558</Words>
  <Application>Microsoft Office PowerPoint</Application>
  <PresentationFormat>全屏显示(4:3)</PresentationFormat>
  <Paragraphs>642</Paragraphs>
  <Slides>63</Slides>
  <Notes>52</Notes>
  <HiddenSlides>0</HiddenSlides>
  <MMClips>10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6" baseType="lpstr">
      <vt:lpstr>DejaVu Sans</vt:lpstr>
      <vt:lpstr>Droid Sans Fallback</vt:lpstr>
      <vt:lpstr>Ubuntu</vt:lpstr>
      <vt:lpstr>DengXian</vt:lpstr>
      <vt:lpstr>Arial</vt:lpstr>
      <vt:lpstr>Calibri</vt:lpstr>
      <vt:lpstr>Calibri Light</vt:lpstr>
      <vt:lpstr>Cambria Math</vt:lpstr>
      <vt:lpstr>Comic Sans MS</vt:lpstr>
      <vt:lpstr>Tahoma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Demonstration of ϵ-covering technique</vt:lpstr>
      <vt:lpstr>Demonstration of ϵ-covering technique</vt:lpstr>
      <vt:lpstr>Demonstration of ϵ-covering technique</vt:lpstr>
      <vt:lpstr>Demonstration of ϵ-covering technique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演示文稿</vt:lpstr>
      <vt:lpstr>PowerPoint 演示文稿</vt:lpstr>
      <vt:lpstr> Limits of Learning and Identifiability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Limits of Learning In Cognitive Settings</vt:lpstr>
      <vt:lpstr>To Understand Computations in the Brain</vt:lpstr>
      <vt:lpstr>To Understand Computations in the Brain</vt:lpstr>
      <vt:lpstr>To Understand Computations in the Brain</vt:lpstr>
      <vt:lpstr>Network Requirement for Association on Random Graph</vt:lpstr>
      <vt:lpstr>To Understand Computations in the Brain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mnoshad@gmail.com</dc:creator>
  <cp:lastModifiedBy>Administrator</cp:lastModifiedBy>
  <cp:revision>734</cp:revision>
  <cp:lastPrinted>2017-03-17T01:36:21Z</cp:lastPrinted>
  <dcterms:created xsi:type="dcterms:W3CDTF">2016-03-20T00:18:58Z</dcterms:created>
  <dcterms:modified xsi:type="dcterms:W3CDTF">2017-03-27T06:31:52Z</dcterms:modified>
</cp:coreProperties>
</file>